
<file path=[Content_Types].xml><?xml version="1.0" encoding="utf-8"?>
<Types xmlns="http://schemas.openxmlformats.org/package/2006/content-types">
  <Default Extension="png" ContentType="image/png"/>
  <Default Extension="jpeg" ContentType="image/jpeg"/>
  <Default Extension="emf" ContentType="image/x-emf"/>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4"/>
  </p:notesMasterIdLst>
  <p:sldIdLst>
    <p:sldId id="256" r:id="rId2"/>
    <p:sldId id="266" r:id="rId3"/>
    <p:sldId id="276" r:id="rId4"/>
    <p:sldId id="272" r:id="rId5"/>
    <p:sldId id="270" r:id="rId6"/>
    <p:sldId id="267" r:id="rId7"/>
    <p:sldId id="268" r:id="rId8"/>
    <p:sldId id="271" r:id="rId9"/>
    <p:sldId id="274" r:id="rId10"/>
    <p:sldId id="273" r:id="rId11"/>
    <p:sldId id="269"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81" d="100"/>
          <a:sy n="81" d="100"/>
        </p:scale>
        <p:origin x="-288" y="-72"/>
      </p:cViewPr>
      <p:guideLst>
        <p:guide orient="horz" pos="2160"/>
        <p:guide pos="3840"/>
      </p:guideLst>
    </p:cSldViewPr>
  </p:slideViewPr>
  <p:notesTextViewPr>
    <p:cViewPr>
      <p:scale>
        <a:sx n="1" d="1"/>
        <a:sy n="1" d="1"/>
      </p:scale>
      <p:origin x="0" y="0"/>
    </p:cViewPr>
  </p:notesTextViewPr>
  <p:notesViewPr>
    <p:cSldViewPr snapToGrid="0">
      <p:cViewPr>
        <p:scale>
          <a:sx n="150" d="100"/>
          <a:sy n="150" d="100"/>
        </p:scale>
        <p:origin x="-774" y="15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5B77FA-EEEF-4366-B958-C3A2D5B68D7E}" type="doc">
      <dgm:prSet loTypeId="urn:microsoft.com/office/officeart/2005/8/layout/cycle8" loCatId="cycle" qsTypeId="urn:microsoft.com/office/officeart/2005/8/quickstyle/simple5" qsCatId="simple" csTypeId="urn:microsoft.com/office/officeart/2005/8/colors/accent1_2" csCatId="accent1" phldr="1"/>
      <dgm:spPr/>
    </dgm:pt>
    <dgm:pt modelId="{3367B3A1-A37D-4AED-9A2A-794368B044FD}">
      <dgm:prSet phldrT="[Text]"/>
      <dgm:spPr/>
      <dgm:t>
        <a:bodyPr/>
        <a:lstStyle/>
        <a:p>
          <a:r>
            <a:rPr lang="en-US" dirty="0"/>
            <a:t>Bus</a:t>
          </a:r>
          <a:endParaRPr lang="nl-NL" dirty="0"/>
        </a:p>
      </dgm:t>
    </dgm:pt>
    <dgm:pt modelId="{5807F0C8-855B-4E12-9EA6-21286CF13A60}" type="parTrans" cxnId="{E9E316AC-C116-4F02-91A5-1DC33099720A}">
      <dgm:prSet/>
      <dgm:spPr/>
      <dgm:t>
        <a:bodyPr/>
        <a:lstStyle/>
        <a:p>
          <a:endParaRPr lang="nl-NL"/>
        </a:p>
      </dgm:t>
    </dgm:pt>
    <dgm:pt modelId="{7C99E9BA-D572-479E-ADAC-99C213E22651}" type="sibTrans" cxnId="{E9E316AC-C116-4F02-91A5-1DC33099720A}">
      <dgm:prSet/>
      <dgm:spPr/>
      <dgm:t>
        <a:bodyPr/>
        <a:lstStyle/>
        <a:p>
          <a:endParaRPr lang="nl-NL"/>
        </a:p>
      </dgm:t>
    </dgm:pt>
    <dgm:pt modelId="{7FF5BFF6-BD9F-45E6-9A1D-E7C2D8B52700}">
      <dgm:prSet phldrT="[Text]"/>
      <dgm:spPr/>
      <dgm:t>
        <a:bodyPr/>
        <a:lstStyle/>
        <a:p>
          <a:r>
            <a:rPr lang="en-US" b="1" dirty="0"/>
            <a:t>Arch</a:t>
          </a:r>
          <a:endParaRPr lang="nl-NL" b="1" dirty="0"/>
        </a:p>
      </dgm:t>
    </dgm:pt>
    <dgm:pt modelId="{6F260C29-5B99-4A8B-8CBD-8D4D8BA6BBA2}" type="parTrans" cxnId="{44DFB086-735E-47EF-B281-46AFC89A1A56}">
      <dgm:prSet/>
      <dgm:spPr/>
      <dgm:t>
        <a:bodyPr/>
        <a:lstStyle/>
        <a:p>
          <a:endParaRPr lang="nl-NL"/>
        </a:p>
      </dgm:t>
    </dgm:pt>
    <dgm:pt modelId="{A207BFB8-1857-4111-8CF2-487A8FFC62DF}" type="sibTrans" cxnId="{44DFB086-735E-47EF-B281-46AFC89A1A56}">
      <dgm:prSet/>
      <dgm:spPr/>
      <dgm:t>
        <a:bodyPr/>
        <a:lstStyle/>
        <a:p>
          <a:endParaRPr lang="nl-NL"/>
        </a:p>
      </dgm:t>
    </dgm:pt>
    <dgm:pt modelId="{3C93897C-749D-43EC-816C-874EB5197079}">
      <dgm:prSet phldrT="[Text]"/>
      <dgm:spPr/>
      <dgm:t>
        <a:bodyPr/>
        <a:lstStyle/>
        <a:p>
          <a:r>
            <a:rPr lang="en-US" b="1" dirty="0" smtClean="0"/>
            <a:t>Tech</a:t>
          </a:r>
          <a:endParaRPr lang="nl-NL" b="1" dirty="0"/>
        </a:p>
      </dgm:t>
    </dgm:pt>
    <dgm:pt modelId="{EE056A85-9635-47D9-B4A3-9A1678020D44}" type="parTrans" cxnId="{A335187B-AA3F-4D7A-9606-BF26E93A2CCC}">
      <dgm:prSet/>
      <dgm:spPr/>
      <dgm:t>
        <a:bodyPr/>
        <a:lstStyle/>
        <a:p>
          <a:endParaRPr lang="nl-NL"/>
        </a:p>
      </dgm:t>
    </dgm:pt>
    <dgm:pt modelId="{216270CD-AB50-41AB-AFFE-EFC92DB5632D}" type="sibTrans" cxnId="{A335187B-AA3F-4D7A-9606-BF26E93A2CCC}">
      <dgm:prSet/>
      <dgm:spPr/>
      <dgm:t>
        <a:bodyPr/>
        <a:lstStyle/>
        <a:p>
          <a:endParaRPr lang="nl-NL"/>
        </a:p>
      </dgm:t>
    </dgm:pt>
    <dgm:pt modelId="{2F683DB8-7F63-4EA2-B8D7-EA0C3C1DFF01}">
      <dgm:prSet phldrT="[Text]"/>
      <dgm:spPr/>
      <dgm:t>
        <a:bodyPr/>
        <a:lstStyle/>
        <a:p>
          <a:r>
            <a:rPr lang="en-US" b="1" dirty="0"/>
            <a:t>Org</a:t>
          </a:r>
          <a:endParaRPr lang="nl-NL" b="1" dirty="0"/>
        </a:p>
      </dgm:t>
    </dgm:pt>
    <dgm:pt modelId="{06225E06-76CD-4090-8019-E32BA8A8AC22}" type="parTrans" cxnId="{652DA5DE-CA41-4C19-9BEC-C5C76A0456E8}">
      <dgm:prSet/>
      <dgm:spPr/>
      <dgm:t>
        <a:bodyPr/>
        <a:lstStyle/>
        <a:p>
          <a:endParaRPr lang="nl-NL"/>
        </a:p>
      </dgm:t>
    </dgm:pt>
    <dgm:pt modelId="{F1139831-0CE4-4EC6-B37E-E580A0C4C23D}" type="sibTrans" cxnId="{652DA5DE-CA41-4C19-9BEC-C5C76A0456E8}">
      <dgm:prSet/>
      <dgm:spPr/>
      <dgm:t>
        <a:bodyPr/>
        <a:lstStyle/>
        <a:p>
          <a:endParaRPr lang="nl-NL"/>
        </a:p>
      </dgm:t>
    </dgm:pt>
    <dgm:pt modelId="{BCB717D9-DC14-4F3C-B136-35E7EC252AD4}" type="pres">
      <dgm:prSet presAssocID="{955B77FA-EEEF-4366-B958-C3A2D5B68D7E}" presName="compositeShape" presStyleCnt="0">
        <dgm:presLayoutVars>
          <dgm:chMax val="7"/>
          <dgm:dir/>
          <dgm:resizeHandles val="exact"/>
        </dgm:presLayoutVars>
      </dgm:prSet>
      <dgm:spPr/>
    </dgm:pt>
    <dgm:pt modelId="{0BCF2E3D-47DC-46C6-B746-F5C1CCAEB3EE}" type="pres">
      <dgm:prSet presAssocID="{955B77FA-EEEF-4366-B958-C3A2D5B68D7E}" presName="wedge1" presStyleLbl="node1" presStyleIdx="0" presStyleCnt="4"/>
      <dgm:spPr/>
      <dgm:t>
        <a:bodyPr/>
        <a:lstStyle/>
        <a:p>
          <a:endParaRPr lang="en-US"/>
        </a:p>
      </dgm:t>
    </dgm:pt>
    <dgm:pt modelId="{70EF50A0-1B24-4CE6-B71B-9136669C97E9}" type="pres">
      <dgm:prSet presAssocID="{955B77FA-EEEF-4366-B958-C3A2D5B68D7E}" presName="dummy1a" presStyleCnt="0"/>
      <dgm:spPr/>
    </dgm:pt>
    <dgm:pt modelId="{32C1F09D-2F90-475D-BA7C-019C606E4446}" type="pres">
      <dgm:prSet presAssocID="{955B77FA-EEEF-4366-B958-C3A2D5B68D7E}" presName="dummy1b" presStyleCnt="0"/>
      <dgm:spPr/>
    </dgm:pt>
    <dgm:pt modelId="{A1D89A25-39C0-4C60-B03D-0C5669F38EF2}" type="pres">
      <dgm:prSet presAssocID="{955B77FA-EEEF-4366-B958-C3A2D5B68D7E}" presName="wedge1Tx" presStyleLbl="node1" presStyleIdx="0" presStyleCnt="4">
        <dgm:presLayoutVars>
          <dgm:chMax val="0"/>
          <dgm:chPref val="0"/>
          <dgm:bulletEnabled val="1"/>
        </dgm:presLayoutVars>
      </dgm:prSet>
      <dgm:spPr/>
      <dgm:t>
        <a:bodyPr/>
        <a:lstStyle/>
        <a:p>
          <a:endParaRPr lang="en-US"/>
        </a:p>
      </dgm:t>
    </dgm:pt>
    <dgm:pt modelId="{2826C053-A752-465D-B80E-2BE3FA57923D}" type="pres">
      <dgm:prSet presAssocID="{955B77FA-EEEF-4366-B958-C3A2D5B68D7E}" presName="wedge2" presStyleLbl="node1" presStyleIdx="1" presStyleCnt="4"/>
      <dgm:spPr/>
      <dgm:t>
        <a:bodyPr/>
        <a:lstStyle/>
        <a:p>
          <a:endParaRPr lang="en-US"/>
        </a:p>
      </dgm:t>
    </dgm:pt>
    <dgm:pt modelId="{2D5E2090-081B-44E0-8D72-BD0C6E9221E4}" type="pres">
      <dgm:prSet presAssocID="{955B77FA-EEEF-4366-B958-C3A2D5B68D7E}" presName="dummy2a" presStyleCnt="0"/>
      <dgm:spPr/>
    </dgm:pt>
    <dgm:pt modelId="{F1F26583-354E-4CB4-9AA7-6E2F566CF259}" type="pres">
      <dgm:prSet presAssocID="{955B77FA-EEEF-4366-B958-C3A2D5B68D7E}" presName="dummy2b" presStyleCnt="0"/>
      <dgm:spPr/>
    </dgm:pt>
    <dgm:pt modelId="{4A42ADE9-AB11-424E-9545-B97EA869438C}" type="pres">
      <dgm:prSet presAssocID="{955B77FA-EEEF-4366-B958-C3A2D5B68D7E}" presName="wedge2Tx" presStyleLbl="node1" presStyleIdx="1" presStyleCnt="4">
        <dgm:presLayoutVars>
          <dgm:chMax val="0"/>
          <dgm:chPref val="0"/>
          <dgm:bulletEnabled val="1"/>
        </dgm:presLayoutVars>
      </dgm:prSet>
      <dgm:spPr/>
      <dgm:t>
        <a:bodyPr/>
        <a:lstStyle/>
        <a:p>
          <a:endParaRPr lang="en-US"/>
        </a:p>
      </dgm:t>
    </dgm:pt>
    <dgm:pt modelId="{66B5689B-AA4B-41DC-8E87-6E7D3D96DF05}" type="pres">
      <dgm:prSet presAssocID="{955B77FA-EEEF-4366-B958-C3A2D5B68D7E}" presName="wedge3" presStyleLbl="node1" presStyleIdx="2" presStyleCnt="4"/>
      <dgm:spPr/>
      <dgm:t>
        <a:bodyPr/>
        <a:lstStyle/>
        <a:p>
          <a:endParaRPr lang="en-US"/>
        </a:p>
      </dgm:t>
    </dgm:pt>
    <dgm:pt modelId="{941E7F45-17C6-45BA-A240-942DCA4C27EC}" type="pres">
      <dgm:prSet presAssocID="{955B77FA-EEEF-4366-B958-C3A2D5B68D7E}" presName="dummy3a" presStyleCnt="0"/>
      <dgm:spPr/>
    </dgm:pt>
    <dgm:pt modelId="{6887CADE-5980-4DDB-B3E9-0BBFDAA50BCB}" type="pres">
      <dgm:prSet presAssocID="{955B77FA-EEEF-4366-B958-C3A2D5B68D7E}" presName="dummy3b" presStyleCnt="0"/>
      <dgm:spPr/>
    </dgm:pt>
    <dgm:pt modelId="{528F7BDD-8748-4B02-B611-247C11D904B2}" type="pres">
      <dgm:prSet presAssocID="{955B77FA-EEEF-4366-B958-C3A2D5B68D7E}" presName="wedge3Tx" presStyleLbl="node1" presStyleIdx="2" presStyleCnt="4">
        <dgm:presLayoutVars>
          <dgm:chMax val="0"/>
          <dgm:chPref val="0"/>
          <dgm:bulletEnabled val="1"/>
        </dgm:presLayoutVars>
      </dgm:prSet>
      <dgm:spPr/>
      <dgm:t>
        <a:bodyPr/>
        <a:lstStyle/>
        <a:p>
          <a:endParaRPr lang="en-US"/>
        </a:p>
      </dgm:t>
    </dgm:pt>
    <dgm:pt modelId="{FC382EDB-C0ED-48FD-A84E-AB6C871E74E5}" type="pres">
      <dgm:prSet presAssocID="{955B77FA-EEEF-4366-B958-C3A2D5B68D7E}" presName="wedge4" presStyleLbl="node1" presStyleIdx="3" presStyleCnt="4"/>
      <dgm:spPr/>
      <dgm:t>
        <a:bodyPr/>
        <a:lstStyle/>
        <a:p>
          <a:endParaRPr lang="en-US"/>
        </a:p>
      </dgm:t>
    </dgm:pt>
    <dgm:pt modelId="{DDF30BCD-2AD9-4DC0-BD7B-3E8A8B7D108C}" type="pres">
      <dgm:prSet presAssocID="{955B77FA-EEEF-4366-B958-C3A2D5B68D7E}" presName="dummy4a" presStyleCnt="0"/>
      <dgm:spPr/>
    </dgm:pt>
    <dgm:pt modelId="{06B6C528-290D-4DF7-87C0-37EC6AA7067E}" type="pres">
      <dgm:prSet presAssocID="{955B77FA-EEEF-4366-B958-C3A2D5B68D7E}" presName="dummy4b" presStyleCnt="0"/>
      <dgm:spPr/>
    </dgm:pt>
    <dgm:pt modelId="{40BFA19D-3394-4CF1-8204-EE19056562B9}" type="pres">
      <dgm:prSet presAssocID="{955B77FA-EEEF-4366-B958-C3A2D5B68D7E}" presName="wedge4Tx" presStyleLbl="node1" presStyleIdx="3" presStyleCnt="4">
        <dgm:presLayoutVars>
          <dgm:chMax val="0"/>
          <dgm:chPref val="0"/>
          <dgm:bulletEnabled val="1"/>
        </dgm:presLayoutVars>
      </dgm:prSet>
      <dgm:spPr/>
      <dgm:t>
        <a:bodyPr/>
        <a:lstStyle/>
        <a:p>
          <a:endParaRPr lang="en-US"/>
        </a:p>
      </dgm:t>
    </dgm:pt>
    <dgm:pt modelId="{39F7DA07-6FAF-41D7-B79C-A7B06F6FF68D}" type="pres">
      <dgm:prSet presAssocID="{7C99E9BA-D572-479E-ADAC-99C213E22651}" presName="arrowWedge1" presStyleLbl="fgSibTrans2D1" presStyleIdx="0" presStyleCnt="4" custLinFactNeighborX="-2777" custLinFactNeighborY="922"/>
      <dgm:spPr/>
    </dgm:pt>
    <dgm:pt modelId="{90A74DC7-FFDE-4FED-9750-321EA54B5899}" type="pres">
      <dgm:prSet presAssocID="{F1139831-0CE4-4EC6-B37E-E580A0C4C23D}" presName="arrowWedge2" presStyleLbl="fgSibTrans2D1" presStyleIdx="1" presStyleCnt="4" custLinFactNeighborX="-1852" custLinFactNeighborY="-2065"/>
      <dgm:spPr/>
    </dgm:pt>
    <dgm:pt modelId="{0855CF76-9290-42AA-AE39-28B5010FFA80}" type="pres">
      <dgm:prSet presAssocID="{A207BFB8-1857-4111-8CF2-487A8FFC62DF}" presName="arrowWedge3" presStyleLbl="fgSibTrans2D1" presStyleIdx="2" presStyleCnt="4" custLinFactNeighborX="1234" custLinFactNeighborY="-2065"/>
      <dgm:spPr/>
    </dgm:pt>
    <dgm:pt modelId="{45C07156-80AA-40AD-B341-7224F13544A4}" type="pres">
      <dgm:prSet presAssocID="{216270CD-AB50-41AB-AFFE-EFC92DB5632D}" presName="arrowWedge4" presStyleLbl="fgSibTrans2D1" presStyleIdx="3" presStyleCnt="4" custScaleX="97740" custScaleY="96297" custLinFactNeighborX="-413" custLinFactNeighborY="204"/>
      <dgm:spPr/>
      <dgm:t>
        <a:bodyPr/>
        <a:lstStyle/>
        <a:p>
          <a:endParaRPr lang="en-US"/>
        </a:p>
      </dgm:t>
    </dgm:pt>
  </dgm:ptLst>
  <dgm:cxnLst>
    <dgm:cxn modelId="{01A0A020-247B-4984-AE78-414A3E9674B7}" type="presOf" srcId="{3C93897C-749D-43EC-816C-874EB5197079}" destId="{FC382EDB-C0ED-48FD-A84E-AB6C871E74E5}" srcOrd="0" destOrd="0" presId="urn:microsoft.com/office/officeart/2005/8/layout/cycle8"/>
    <dgm:cxn modelId="{25649D27-4C18-4E79-832F-C23A38A613AC}" type="presOf" srcId="{955B77FA-EEEF-4366-B958-C3A2D5B68D7E}" destId="{BCB717D9-DC14-4F3C-B136-35E7EC252AD4}" srcOrd="0" destOrd="0" presId="urn:microsoft.com/office/officeart/2005/8/layout/cycle8"/>
    <dgm:cxn modelId="{3592BB81-D4D1-48F7-BC3B-EDF79FC01F33}" type="presOf" srcId="{2F683DB8-7F63-4EA2-B8D7-EA0C3C1DFF01}" destId="{4A42ADE9-AB11-424E-9545-B97EA869438C}" srcOrd="1" destOrd="0" presId="urn:microsoft.com/office/officeart/2005/8/layout/cycle8"/>
    <dgm:cxn modelId="{44DFB086-735E-47EF-B281-46AFC89A1A56}" srcId="{955B77FA-EEEF-4366-B958-C3A2D5B68D7E}" destId="{7FF5BFF6-BD9F-45E6-9A1D-E7C2D8B52700}" srcOrd="2" destOrd="0" parTransId="{6F260C29-5B99-4A8B-8CBD-8D4D8BA6BBA2}" sibTransId="{A207BFB8-1857-4111-8CF2-487A8FFC62DF}"/>
    <dgm:cxn modelId="{CB2B22EC-D7AB-4FEB-AD35-7AA5A19A17D9}" type="presOf" srcId="{3367B3A1-A37D-4AED-9A2A-794368B044FD}" destId="{A1D89A25-39C0-4C60-B03D-0C5669F38EF2}" srcOrd="1" destOrd="0" presId="urn:microsoft.com/office/officeart/2005/8/layout/cycle8"/>
    <dgm:cxn modelId="{2A7DC56B-BB77-4142-95E4-975D908E0EFD}" type="presOf" srcId="{2F683DB8-7F63-4EA2-B8D7-EA0C3C1DFF01}" destId="{2826C053-A752-465D-B80E-2BE3FA57923D}" srcOrd="0" destOrd="0" presId="urn:microsoft.com/office/officeart/2005/8/layout/cycle8"/>
    <dgm:cxn modelId="{A335187B-AA3F-4D7A-9606-BF26E93A2CCC}" srcId="{955B77FA-EEEF-4366-B958-C3A2D5B68D7E}" destId="{3C93897C-749D-43EC-816C-874EB5197079}" srcOrd="3" destOrd="0" parTransId="{EE056A85-9635-47D9-B4A3-9A1678020D44}" sibTransId="{216270CD-AB50-41AB-AFFE-EFC92DB5632D}"/>
    <dgm:cxn modelId="{9DAA3B43-5EC4-49D8-A86A-B9C195DFB0B3}" type="presOf" srcId="{7FF5BFF6-BD9F-45E6-9A1D-E7C2D8B52700}" destId="{528F7BDD-8748-4B02-B611-247C11D904B2}" srcOrd="1" destOrd="0" presId="urn:microsoft.com/office/officeart/2005/8/layout/cycle8"/>
    <dgm:cxn modelId="{7EA74775-2D5F-477B-8A15-C0337A39FB39}" type="presOf" srcId="{3C93897C-749D-43EC-816C-874EB5197079}" destId="{40BFA19D-3394-4CF1-8204-EE19056562B9}" srcOrd="1" destOrd="0" presId="urn:microsoft.com/office/officeart/2005/8/layout/cycle8"/>
    <dgm:cxn modelId="{E4C14DC7-49BE-4AE4-9541-C4D38365FE13}" type="presOf" srcId="{7FF5BFF6-BD9F-45E6-9A1D-E7C2D8B52700}" destId="{66B5689B-AA4B-41DC-8E87-6E7D3D96DF05}" srcOrd="0" destOrd="0" presId="urn:microsoft.com/office/officeart/2005/8/layout/cycle8"/>
    <dgm:cxn modelId="{E9E316AC-C116-4F02-91A5-1DC33099720A}" srcId="{955B77FA-EEEF-4366-B958-C3A2D5B68D7E}" destId="{3367B3A1-A37D-4AED-9A2A-794368B044FD}" srcOrd="0" destOrd="0" parTransId="{5807F0C8-855B-4E12-9EA6-21286CF13A60}" sibTransId="{7C99E9BA-D572-479E-ADAC-99C213E22651}"/>
    <dgm:cxn modelId="{652DA5DE-CA41-4C19-9BEC-C5C76A0456E8}" srcId="{955B77FA-EEEF-4366-B958-C3A2D5B68D7E}" destId="{2F683DB8-7F63-4EA2-B8D7-EA0C3C1DFF01}" srcOrd="1" destOrd="0" parTransId="{06225E06-76CD-4090-8019-E32BA8A8AC22}" sibTransId="{F1139831-0CE4-4EC6-B37E-E580A0C4C23D}"/>
    <dgm:cxn modelId="{9662E9ED-4487-45A9-9617-6959B2C02BA9}" type="presOf" srcId="{3367B3A1-A37D-4AED-9A2A-794368B044FD}" destId="{0BCF2E3D-47DC-46C6-B746-F5C1CCAEB3EE}" srcOrd="0" destOrd="0" presId="urn:microsoft.com/office/officeart/2005/8/layout/cycle8"/>
    <dgm:cxn modelId="{F3E909C9-91E1-4124-9A84-AE98C7BAE556}" type="presParOf" srcId="{BCB717D9-DC14-4F3C-B136-35E7EC252AD4}" destId="{0BCF2E3D-47DC-46C6-B746-F5C1CCAEB3EE}" srcOrd="0" destOrd="0" presId="urn:microsoft.com/office/officeart/2005/8/layout/cycle8"/>
    <dgm:cxn modelId="{F3FE0A18-8EBD-4A91-990F-AB4BAD6E5945}" type="presParOf" srcId="{BCB717D9-DC14-4F3C-B136-35E7EC252AD4}" destId="{70EF50A0-1B24-4CE6-B71B-9136669C97E9}" srcOrd="1" destOrd="0" presId="urn:microsoft.com/office/officeart/2005/8/layout/cycle8"/>
    <dgm:cxn modelId="{43E72FB3-E6CD-4122-B0BF-1F29480E8459}" type="presParOf" srcId="{BCB717D9-DC14-4F3C-B136-35E7EC252AD4}" destId="{32C1F09D-2F90-475D-BA7C-019C606E4446}" srcOrd="2" destOrd="0" presId="urn:microsoft.com/office/officeart/2005/8/layout/cycle8"/>
    <dgm:cxn modelId="{19FB2076-72B8-44C8-A914-214E9F834709}" type="presParOf" srcId="{BCB717D9-DC14-4F3C-B136-35E7EC252AD4}" destId="{A1D89A25-39C0-4C60-B03D-0C5669F38EF2}" srcOrd="3" destOrd="0" presId="urn:microsoft.com/office/officeart/2005/8/layout/cycle8"/>
    <dgm:cxn modelId="{2862C596-5401-4ACE-A2FB-1F81DBEA0B67}" type="presParOf" srcId="{BCB717D9-DC14-4F3C-B136-35E7EC252AD4}" destId="{2826C053-A752-465D-B80E-2BE3FA57923D}" srcOrd="4" destOrd="0" presId="urn:microsoft.com/office/officeart/2005/8/layout/cycle8"/>
    <dgm:cxn modelId="{C70290BE-523C-41BF-AFC2-EDCA51347F4A}" type="presParOf" srcId="{BCB717D9-DC14-4F3C-B136-35E7EC252AD4}" destId="{2D5E2090-081B-44E0-8D72-BD0C6E9221E4}" srcOrd="5" destOrd="0" presId="urn:microsoft.com/office/officeart/2005/8/layout/cycle8"/>
    <dgm:cxn modelId="{8A0C4BA3-5787-4BCB-9E33-9497E39D19A9}" type="presParOf" srcId="{BCB717D9-DC14-4F3C-B136-35E7EC252AD4}" destId="{F1F26583-354E-4CB4-9AA7-6E2F566CF259}" srcOrd="6" destOrd="0" presId="urn:microsoft.com/office/officeart/2005/8/layout/cycle8"/>
    <dgm:cxn modelId="{A774F3DA-DB27-49BC-9888-C934C2E7F0E3}" type="presParOf" srcId="{BCB717D9-DC14-4F3C-B136-35E7EC252AD4}" destId="{4A42ADE9-AB11-424E-9545-B97EA869438C}" srcOrd="7" destOrd="0" presId="urn:microsoft.com/office/officeart/2005/8/layout/cycle8"/>
    <dgm:cxn modelId="{81848379-22EA-4DD7-B38B-85913638620A}" type="presParOf" srcId="{BCB717D9-DC14-4F3C-B136-35E7EC252AD4}" destId="{66B5689B-AA4B-41DC-8E87-6E7D3D96DF05}" srcOrd="8" destOrd="0" presId="urn:microsoft.com/office/officeart/2005/8/layout/cycle8"/>
    <dgm:cxn modelId="{0C23175D-6CF7-4F10-ABA6-F05256DBE0D6}" type="presParOf" srcId="{BCB717D9-DC14-4F3C-B136-35E7EC252AD4}" destId="{941E7F45-17C6-45BA-A240-942DCA4C27EC}" srcOrd="9" destOrd="0" presId="urn:microsoft.com/office/officeart/2005/8/layout/cycle8"/>
    <dgm:cxn modelId="{24940958-5461-4870-81EC-45682B66BC68}" type="presParOf" srcId="{BCB717D9-DC14-4F3C-B136-35E7EC252AD4}" destId="{6887CADE-5980-4DDB-B3E9-0BBFDAA50BCB}" srcOrd="10" destOrd="0" presId="urn:microsoft.com/office/officeart/2005/8/layout/cycle8"/>
    <dgm:cxn modelId="{7CAF5D5A-53A1-457D-A206-66373EF257C1}" type="presParOf" srcId="{BCB717D9-DC14-4F3C-B136-35E7EC252AD4}" destId="{528F7BDD-8748-4B02-B611-247C11D904B2}" srcOrd="11" destOrd="0" presId="urn:microsoft.com/office/officeart/2005/8/layout/cycle8"/>
    <dgm:cxn modelId="{5D590586-C18A-4AFC-94FF-E46945731C35}" type="presParOf" srcId="{BCB717D9-DC14-4F3C-B136-35E7EC252AD4}" destId="{FC382EDB-C0ED-48FD-A84E-AB6C871E74E5}" srcOrd="12" destOrd="0" presId="urn:microsoft.com/office/officeart/2005/8/layout/cycle8"/>
    <dgm:cxn modelId="{CCFB25DE-457F-4F18-BA17-257D3A99DFAA}" type="presParOf" srcId="{BCB717D9-DC14-4F3C-B136-35E7EC252AD4}" destId="{DDF30BCD-2AD9-4DC0-BD7B-3E8A8B7D108C}" srcOrd="13" destOrd="0" presId="urn:microsoft.com/office/officeart/2005/8/layout/cycle8"/>
    <dgm:cxn modelId="{6396EA52-1D7C-4C2B-90F3-656A8DFE500B}" type="presParOf" srcId="{BCB717D9-DC14-4F3C-B136-35E7EC252AD4}" destId="{06B6C528-290D-4DF7-87C0-37EC6AA7067E}" srcOrd="14" destOrd="0" presId="urn:microsoft.com/office/officeart/2005/8/layout/cycle8"/>
    <dgm:cxn modelId="{07D39D04-424F-4F2E-9258-DEBB8BADCF0D}" type="presParOf" srcId="{BCB717D9-DC14-4F3C-B136-35E7EC252AD4}" destId="{40BFA19D-3394-4CF1-8204-EE19056562B9}" srcOrd="15" destOrd="0" presId="urn:microsoft.com/office/officeart/2005/8/layout/cycle8"/>
    <dgm:cxn modelId="{B60F171D-0C17-4B2F-B81C-AB3818A774E3}" type="presParOf" srcId="{BCB717D9-DC14-4F3C-B136-35E7EC252AD4}" destId="{39F7DA07-6FAF-41D7-B79C-A7B06F6FF68D}" srcOrd="16" destOrd="0" presId="urn:microsoft.com/office/officeart/2005/8/layout/cycle8"/>
    <dgm:cxn modelId="{F2B5FA5A-6ADE-4B52-A6D2-F07D41E54426}" type="presParOf" srcId="{BCB717D9-DC14-4F3C-B136-35E7EC252AD4}" destId="{90A74DC7-FFDE-4FED-9750-321EA54B5899}" srcOrd="17" destOrd="0" presId="urn:microsoft.com/office/officeart/2005/8/layout/cycle8"/>
    <dgm:cxn modelId="{CD313AEE-4206-40D4-85A5-178B41F3569A}" type="presParOf" srcId="{BCB717D9-DC14-4F3C-B136-35E7EC252AD4}" destId="{0855CF76-9290-42AA-AE39-28B5010FFA80}" srcOrd="18" destOrd="0" presId="urn:microsoft.com/office/officeart/2005/8/layout/cycle8"/>
    <dgm:cxn modelId="{23B936C7-68C0-4656-AE2E-9DF8973240E2}" type="presParOf" srcId="{BCB717D9-DC14-4F3C-B136-35E7EC252AD4}" destId="{45C07156-80AA-40AD-B341-7224F13544A4}"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F2E3D-47DC-46C6-B746-F5C1CCAEB3EE}">
      <dsp:nvSpPr>
        <dsp:cNvPr id="0" name=""/>
        <dsp:cNvSpPr/>
      </dsp:nvSpPr>
      <dsp:spPr>
        <a:xfrm>
          <a:off x="1191441" y="247191"/>
          <a:ext cx="3380290" cy="3380290"/>
        </a:xfrm>
        <a:prstGeom prst="pie">
          <a:avLst>
            <a:gd name="adj1" fmla="val 16200000"/>
            <a:gd name="adj2" fmla="val 0"/>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n-US" sz="4600" kern="1200" dirty="0"/>
            <a:t>Bus</a:t>
          </a:r>
          <a:endParaRPr lang="nl-NL" sz="4600" kern="1200" dirty="0"/>
        </a:p>
      </dsp:txBody>
      <dsp:txXfrm>
        <a:off x="2985812" y="947797"/>
        <a:ext cx="1247488" cy="925555"/>
      </dsp:txXfrm>
    </dsp:sp>
    <dsp:sp modelId="{2826C053-A752-465D-B80E-2BE3FA57923D}">
      <dsp:nvSpPr>
        <dsp:cNvPr id="0" name=""/>
        <dsp:cNvSpPr/>
      </dsp:nvSpPr>
      <dsp:spPr>
        <a:xfrm>
          <a:off x="1191441" y="360672"/>
          <a:ext cx="3380290" cy="3380290"/>
        </a:xfrm>
        <a:prstGeom prst="pie">
          <a:avLst>
            <a:gd name="adj1" fmla="val 0"/>
            <a:gd name="adj2" fmla="val 5400000"/>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n-US" sz="4600" b="1" kern="1200" dirty="0"/>
            <a:t>Org</a:t>
          </a:r>
          <a:endParaRPr lang="nl-NL" sz="4600" b="1" kern="1200" dirty="0"/>
        </a:p>
      </dsp:txBody>
      <dsp:txXfrm>
        <a:off x="2985812" y="2114802"/>
        <a:ext cx="1247488" cy="925555"/>
      </dsp:txXfrm>
    </dsp:sp>
    <dsp:sp modelId="{66B5689B-AA4B-41DC-8E87-6E7D3D96DF05}">
      <dsp:nvSpPr>
        <dsp:cNvPr id="0" name=""/>
        <dsp:cNvSpPr/>
      </dsp:nvSpPr>
      <dsp:spPr>
        <a:xfrm>
          <a:off x="1077960" y="360672"/>
          <a:ext cx="3380290" cy="3380290"/>
        </a:xfrm>
        <a:prstGeom prst="pie">
          <a:avLst>
            <a:gd name="adj1" fmla="val 5400000"/>
            <a:gd name="adj2" fmla="val 10800000"/>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n-US" sz="4600" b="1" kern="1200" dirty="0"/>
            <a:t>Arch</a:t>
          </a:r>
          <a:endParaRPr lang="nl-NL" sz="4600" b="1" kern="1200" dirty="0"/>
        </a:p>
      </dsp:txBody>
      <dsp:txXfrm>
        <a:off x="1416391" y="2114802"/>
        <a:ext cx="1247488" cy="925555"/>
      </dsp:txXfrm>
    </dsp:sp>
    <dsp:sp modelId="{FC382EDB-C0ED-48FD-A84E-AB6C871E74E5}">
      <dsp:nvSpPr>
        <dsp:cNvPr id="0" name=""/>
        <dsp:cNvSpPr/>
      </dsp:nvSpPr>
      <dsp:spPr>
        <a:xfrm>
          <a:off x="1077960" y="247191"/>
          <a:ext cx="3380290" cy="3380290"/>
        </a:xfrm>
        <a:prstGeom prst="pie">
          <a:avLst>
            <a:gd name="adj1" fmla="val 10800000"/>
            <a:gd name="adj2" fmla="val 16200000"/>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n-US" sz="4600" b="1" kern="1200" dirty="0" smtClean="0"/>
            <a:t>Tech</a:t>
          </a:r>
          <a:endParaRPr lang="nl-NL" sz="4600" b="1" kern="1200" dirty="0"/>
        </a:p>
      </dsp:txBody>
      <dsp:txXfrm>
        <a:off x="1416391" y="947797"/>
        <a:ext cx="1247488" cy="925555"/>
      </dsp:txXfrm>
    </dsp:sp>
    <dsp:sp modelId="{39F7DA07-6FAF-41D7-B79C-A7B06F6FF68D}">
      <dsp:nvSpPr>
        <dsp:cNvPr id="0" name=""/>
        <dsp:cNvSpPr/>
      </dsp:nvSpPr>
      <dsp:spPr>
        <a:xfrm>
          <a:off x="876692" y="72960"/>
          <a:ext cx="3798802" cy="3798802"/>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tint val="6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90A74DC7-FFDE-4FED-9750-321EA54B5899}">
      <dsp:nvSpPr>
        <dsp:cNvPr id="0" name=""/>
        <dsp:cNvSpPr/>
      </dsp:nvSpPr>
      <dsp:spPr>
        <a:xfrm>
          <a:off x="911831" y="72971"/>
          <a:ext cx="3798802" cy="3798802"/>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tint val="6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0855CF76-9290-42AA-AE39-28B5010FFA80}">
      <dsp:nvSpPr>
        <dsp:cNvPr id="0" name=""/>
        <dsp:cNvSpPr/>
      </dsp:nvSpPr>
      <dsp:spPr>
        <a:xfrm>
          <a:off x="915581" y="72971"/>
          <a:ext cx="3798802" cy="3798802"/>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tint val="6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45C07156-80AA-40AD-B341-7224F13544A4}">
      <dsp:nvSpPr>
        <dsp:cNvPr id="0" name=""/>
        <dsp:cNvSpPr/>
      </dsp:nvSpPr>
      <dsp:spPr>
        <a:xfrm>
          <a:off x="895941" y="116020"/>
          <a:ext cx="3712949" cy="3658132"/>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tint val="6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AFF00-E638-4F2E-9DA9-D434352C4915}" type="datetimeFigureOut">
              <a:rPr lang="en-US" smtClean="0"/>
              <a:t>11/25/2019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8312E7-C240-486D-A09A-F28FDC6EA6D7}" type="slidenum">
              <a:rPr lang="en-US" smtClean="0"/>
              <a:t>‹#›</a:t>
            </a:fld>
            <a:endParaRPr lang="en-US"/>
          </a:p>
        </p:txBody>
      </p:sp>
    </p:spTree>
    <p:extLst>
      <p:ext uri="{BB962C8B-B14F-4D97-AF65-F5344CB8AC3E}">
        <p14:creationId xmlns:p14="http://schemas.microsoft.com/office/powerpoint/2010/main" val="176125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312E7-C240-486D-A09A-F28FDC6EA6D7}" type="slidenum">
              <a:rPr lang="en-US" smtClean="0"/>
              <a:t>1</a:t>
            </a:fld>
            <a:endParaRPr lang="en-US"/>
          </a:p>
        </p:txBody>
      </p:sp>
    </p:spTree>
    <p:extLst>
      <p:ext uri="{BB962C8B-B14F-4D97-AF65-F5344CB8AC3E}">
        <p14:creationId xmlns:p14="http://schemas.microsoft.com/office/powerpoint/2010/main" val="3613238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8312E7-C240-486D-A09A-F28FDC6EA6D7}" type="slidenum">
              <a:rPr lang="en-US" smtClean="0"/>
              <a:t>10</a:t>
            </a:fld>
            <a:endParaRPr lang="en-US"/>
          </a:p>
        </p:txBody>
      </p:sp>
    </p:spTree>
    <p:extLst>
      <p:ext uri="{BB962C8B-B14F-4D97-AF65-F5344CB8AC3E}">
        <p14:creationId xmlns:p14="http://schemas.microsoft.com/office/powerpoint/2010/main" val="2888695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BOAT framework offers various advantage to e-business through the integration and separation of aspects. The domains keeps changing making grand structures to be flexible and address new technologies and new business models in the constantly changing models.</a:t>
            </a:r>
            <a:endParaRPr lang="en-US" dirty="0"/>
          </a:p>
        </p:txBody>
      </p:sp>
      <p:sp>
        <p:nvSpPr>
          <p:cNvPr id="4" name="Slide Number Placeholder 3"/>
          <p:cNvSpPr>
            <a:spLocks noGrp="1"/>
          </p:cNvSpPr>
          <p:nvPr>
            <p:ph type="sldNum" sz="quarter" idx="10"/>
          </p:nvPr>
        </p:nvSpPr>
        <p:spPr/>
        <p:txBody>
          <a:bodyPr/>
          <a:lstStyle/>
          <a:p>
            <a:fld id="{998312E7-C240-486D-A09A-F28FDC6EA6D7}" type="slidenum">
              <a:rPr lang="en-US" smtClean="0"/>
              <a:t>11</a:t>
            </a:fld>
            <a:endParaRPr lang="en-US"/>
          </a:p>
        </p:txBody>
      </p:sp>
    </p:spTree>
    <p:extLst>
      <p:ext uri="{BB962C8B-B14F-4D97-AF65-F5344CB8AC3E}">
        <p14:creationId xmlns:p14="http://schemas.microsoft.com/office/powerpoint/2010/main" val="1207128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8312E7-C240-486D-A09A-F28FDC6EA6D7}" type="slidenum">
              <a:rPr lang="en-US" smtClean="0"/>
              <a:t>12</a:t>
            </a:fld>
            <a:endParaRPr lang="en-US"/>
          </a:p>
        </p:txBody>
      </p:sp>
    </p:spTree>
    <p:extLst>
      <p:ext uri="{BB962C8B-B14F-4D97-AF65-F5344CB8AC3E}">
        <p14:creationId xmlns:p14="http://schemas.microsoft.com/office/powerpoint/2010/main" val="282616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 understanding of e-business domain requires a proper separation of concerns. According to </a:t>
            </a:r>
            <a:r>
              <a:rPr lang="en-US" dirty="0" err="1" smtClean="0"/>
              <a:t>grefen</a:t>
            </a:r>
            <a:r>
              <a:rPr lang="en-US" dirty="0"/>
              <a:t> </a:t>
            </a:r>
            <a:r>
              <a:rPr lang="en-US" dirty="0" smtClean="0"/>
              <a:t>(2015), aspect domain of a framework entails business, organization, architecture and technology.</a:t>
            </a:r>
            <a:endParaRPr lang="en-US" dirty="0"/>
          </a:p>
        </p:txBody>
      </p:sp>
      <p:sp>
        <p:nvSpPr>
          <p:cNvPr id="4" name="Slide Number Placeholder 3"/>
          <p:cNvSpPr>
            <a:spLocks noGrp="1"/>
          </p:cNvSpPr>
          <p:nvPr>
            <p:ph type="sldNum" sz="quarter" idx="10"/>
          </p:nvPr>
        </p:nvSpPr>
        <p:spPr/>
        <p:txBody>
          <a:bodyPr/>
          <a:lstStyle/>
          <a:p>
            <a:fld id="{998312E7-C240-486D-A09A-F28FDC6EA6D7}" type="slidenum">
              <a:rPr lang="en-US" smtClean="0"/>
              <a:t>2</a:t>
            </a:fld>
            <a:endParaRPr lang="en-US"/>
          </a:p>
        </p:txBody>
      </p:sp>
    </p:spTree>
    <p:extLst>
      <p:ext uri="{BB962C8B-B14F-4D97-AF65-F5344CB8AC3E}">
        <p14:creationId xmlns:p14="http://schemas.microsoft.com/office/powerpoint/2010/main" val="93312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BOAT offers the main tool that is frequently applied in the e-business when it comes to separation of concerns.</a:t>
            </a:r>
            <a:endParaRPr lang="en-US" dirty="0"/>
          </a:p>
        </p:txBody>
      </p:sp>
      <p:sp>
        <p:nvSpPr>
          <p:cNvPr id="4" name="Slide Number Placeholder 3"/>
          <p:cNvSpPr>
            <a:spLocks noGrp="1"/>
          </p:cNvSpPr>
          <p:nvPr>
            <p:ph type="sldNum" sz="quarter" idx="10"/>
          </p:nvPr>
        </p:nvSpPr>
        <p:spPr/>
        <p:txBody>
          <a:bodyPr/>
          <a:lstStyle/>
          <a:p>
            <a:fld id="{998312E7-C240-486D-A09A-F28FDC6EA6D7}" type="slidenum">
              <a:rPr lang="en-US" smtClean="0"/>
              <a:t>3</a:t>
            </a:fld>
            <a:endParaRPr lang="en-US"/>
          </a:p>
        </p:txBody>
      </p:sp>
    </p:spTree>
    <p:extLst>
      <p:ext uri="{BB962C8B-B14F-4D97-AF65-F5344CB8AC3E}">
        <p14:creationId xmlns:p14="http://schemas.microsoft.com/office/powerpoint/2010/main" val="4079417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730"/>
            <a:ext cx="6096000" cy="3429000"/>
          </a:xfrm>
        </p:spPr>
      </p:sp>
      <p:sp>
        <p:nvSpPr>
          <p:cNvPr id="3" name="Notes Placeholder 2"/>
          <p:cNvSpPr>
            <a:spLocks noGrp="1"/>
          </p:cNvSpPr>
          <p:nvPr>
            <p:ph type="body" idx="1"/>
          </p:nvPr>
        </p:nvSpPr>
        <p:spPr/>
        <p:txBody>
          <a:bodyPr/>
          <a:lstStyle/>
          <a:p>
            <a:r>
              <a:rPr lang="en-US" dirty="0" smtClean="0"/>
              <a:t>The framework assists in narrowing focus as e-business is classified in the BOAT through breaking the elements down. The boat is part of e-business that is applied as a conceptual tool for separation of concern.</a:t>
            </a:r>
            <a:endParaRPr lang="en-US" dirty="0"/>
          </a:p>
        </p:txBody>
      </p:sp>
      <p:sp>
        <p:nvSpPr>
          <p:cNvPr id="4" name="Slide Number Placeholder 3"/>
          <p:cNvSpPr>
            <a:spLocks noGrp="1"/>
          </p:cNvSpPr>
          <p:nvPr>
            <p:ph type="sldNum" sz="quarter" idx="10"/>
          </p:nvPr>
        </p:nvSpPr>
        <p:spPr/>
        <p:txBody>
          <a:bodyPr/>
          <a:lstStyle/>
          <a:p>
            <a:fld id="{998312E7-C240-486D-A09A-F28FDC6EA6D7}" type="slidenum">
              <a:rPr lang="en-US" smtClean="0"/>
              <a:t>4</a:t>
            </a:fld>
            <a:endParaRPr lang="en-US"/>
          </a:p>
        </p:txBody>
      </p:sp>
    </p:spTree>
    <p:extLst>
      <p:ext uri="{BB962C8B-B14F-4D97-AF65-F5344CB8AC3E}">
        <p14:creationId xmlns:p14="http://schemas.microsoft.com/office/powerpoint/2010/main" val="858402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analysis of the e-business occurs, the most essential elements in the BOAT as well as their dependency may be indicated in the BOAT-element dependency diagram. This makes the diagram essential in the e-business through the BOAT framework.</a:t>
            </a:r>
            <a:endParaRPr lang="en-US" dirty="0"/>
          </a:p>
        </p:txBody>
      </p:sp>
      <p:sp>
        <p:nvSpPr>
          <p:cNvPr id="4" name="Slide Number Placeholder 3"/>
          <p:cNvSpPr>
            <a:spLocks noGrp="1"/>
          </p:cNvSpPr>
          <p:nvPr>
            <p:ph type="sldNum" sz="quarter" idx="10"/>
          </p:nvPr>
        </p:nvSpPr>
        <p:spPr/>
        <p:txBody>
          <a:bodyPr/>
          <a:lstStyle/>
          <a:p>
            <a:fld id="{998312E7-C240-486D-A09A-F28FDC6EA6D7}" type="slidenum">
              <a:rPr lang="en-US" smtClean="0"/>
              <a:t>5</a:t>
            </a:fld>
            <a:endParaRPr lang="en-US"/>
          </a:p>
        </p:txBody>
      </p:sp>
    </p:spTree>
    <p:extLst>
      <p:ext uri="{BB962C8B-B14F-4D97-AF65-F5344CB8AC3E}">
        <p14:creationId xmlns:p14="http://schemas.microsoft.com/office/powerpoint/2010/main" val="3439673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constant aspect in networked e-business is change since all the domains keeps moving and changing. It is essential t understand that in the e-business scenario, the ingredients involved keeps moving with time (</a:t>
            </a:r>
            <a:r>
              <a:rPr lang="en-US" dirty="0" err="1" smtClean="0"/>
              <a:t>Grefen</a:t>
            </a:r>
            <a:r>
              <a:rPr lang="en-US" dirty="0" smtClean="0"/>
              <a:t>, 2015).</a:t>
            </a:r>
            <a:endParaRPr lang="en-US" dirty="0"/>
          </a:p>
        </p:txBody>
      </p:sp>
      <p:sp>
        <p:nvSpPr>
          <p:cNvPr id="4" name="Slide Number Placeholder 3"/>
          <p:cNvSpPr>
            <a:spLocks noGrp="1"/>
          </p:cNvSpPr>
          <p:nvPr>
            <p:ph type="sldNum" sz="quarter" idx="10"/>
          </p:nvPr>
        </p:nvSpPr>
        <p:spPr/>
        <p:txBody>
          <a:bodyPr/>
          <a:lstStyle/>
          <a:p>
            <a:fld id="{998312E7-C240-486D-A09A-F28FDC6EA6D7}" type="slidenum">
              <a:rPr lang="en-US" smtClean="0"/>
              <a:t>6</a:t>
            </a:fld>
            <a:endParaRPr lang="en-US"/>
          </a:p>
        </p:txBody>
      </p:sp>
    </p:spTree>
    <p:extLst>
      <p:ext uri="{BB962C8B-B14F-4D97-AF65-F5344CB8AC3E}">
        <p14:creationId xmlns:p14="http://schemas.microsoft.com/office/powerpoint/2010/main" val="3654787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Networked e-business is essential in the relations that exists between various aspects. The explanation of BOAT framework assists in the separation of concern  through the mapping of every aspect  of paramount essence. </a:t>
            </a:r>
            <a:endParaRPr lang="en-US" dirty="0"/>
          </a:p>
        </p:txBody>
      </p:sp>
      <p:sp>
        <p:nvSpPr>
          <p:cNvPr id="4" name="Slide Number Placeholder 3"/>
          <p:cNvSpPr>
            <a:spLocks noGrp="1"/>
          </p:cNvSpPr>
          <p:nvPr>
            <p:ph type="sldNum" sz="quarter" idx="10"/>
          </p:nvPr>
        </p:nvSpPr>
        <p:spPr/>
        <p:txBody>
          <a:bodyPr/>
          <a:lstStyle/>
          <a:p>
            <a:fld id="{998312E7-C240-486D-A09A-F28FDC6EA6D7}" type="slidenum">
              <a:rPr lang="en-US" smtClean="0"/>
              <a:t>7</a:t>
            </a:fld>
            <a:endParaRPr lang="en-US"/>
          </a:p>
        </p:txBody>
      </p:sp>
    </p:spTree>
    <p:extLst>
      <p:ext uri="{BB962C8B-B14F-4D97-AF65-F5344CB8AC3E}">
        <p14:creationId xmlns:p14="http://schemas.microsoft.com/office/powerpoint/2010/main" val="383646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Specific technology classes can directly foster development of new business structures; for example: e-contracting technology opens new doors towards the formation of dynamic virtual enterprises</a:t>
            </a:r>
            <a:endParaRPr lang="en-US" dirty="0" smtClean="0"/>
          </a:p>
          <a:p>
            <a:endParaRPr lang="en-US" dirty="0"/>
          </a:p>
        </p:txBody>
      </p:sp>
      <p:sp>
        <p:nvSpPr>
          <p:cNvPr id="4" name="Slide Number Placeholder 3"/>
          <p:cNvSpPr>
            <a:spLocks noGrp="1"/>
          </p:cNvSpPr>
          <p:nvPr>
            <p:ph type="sldNum" sz="quarter" idx="10"/>
          </p:nvPr>
        </p:nvSpPr>
        <p:spPr/>
        <p:txBody>
          <a:bodyPr/>
          <a:lstStyle/>
          <a:p>
            <a:fld id="{998312E7-C240-486D-A09A-F28FDC6EA6D7}" type="slidenum">
              <a:rPr lang="en-US" smtClean="0"/>
              <a:t>8</a:t>
            </a:fld>
            <a:endParaRPr lang="en-US"/>
          </a:p>
        </p:txBody>
      </p:sp>
    </p:spTree>
    <p:extLst>
      <p:ext uri="{BB962C8B-B14F-4D97-AF65-F5344CB8AC3E}">
        <p14:creationId xmlns:p14="http://schemas.microsoft.com/office/powerpoint/2010/main" val="2944965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8312E7-C240-486D-A09A-F28FDC6EA6D7}" type="slidenum">
              <a:rPr lang="en-US" smtClean="0"/>
              <a:t>9</a:t>
            </a:fld>
            <a:endParaRPr lang="en-US"/>
          </a:p>
        </p:txBody>
      </p:sp>
    </p:spTree>
    <p:extLst>
      <p:ext uri="{BB962C8B-B14F-4D97-AF65-F5344CB8AC3E}">
        <p14:creationId xmlns:p14="http://schemas.microsoft.com/office/powerpoint/2010/main" val="203995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633D5-3355-4642-B54F-96553AFABF77}"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DF88A-EBCF-472C-946E-508F62AC7C6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633D5-3355-4642-B54F-96553AFABF77}"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DF88A-EBCF-472C-946E-508F62AC7C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633D5-3355-4642-B54F-96553AFABF77}"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DF88A-EBCF-472C-946E-508F62AC7C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633D5-3355-4642-B54F-96553AFABF77}"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DF88A-EBCF-472C-946E-508F62AC7C6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633D5-3355-4642-B54F-96553AFABF77}"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DF88A-EBCF-472C-946E-508F62AC7C6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633D5-3355-4642-B54F-96553AFABF77}"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DF88A-EBCF-472C-946E-508F62AC7C6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D633D5-3355-4642-B54F-96553AFABF77}" type="datetimeFigureOut">
              <a:rPr lang="en-US" smtClean="0"/>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6DF88A-EBCF-472C-946E-508F62AC7C6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633D5-3355-4642-B54F-96553AFABF77}" type="datetimeFigureOut">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6DF88A-EBCF-472C-946E-508F62AC7C6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633D5-3355-4642-B54F-96553AFABF77}" type="datetimeFigureOut">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6DF88A-EBCF-472C-946E-508F62AC7C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633D5-3355-4642-B54F-96553AFABF77}"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DF88A-EBCF-472C-946E-508F62AC7C63}"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DD633D5-3355-4642-B54F-96553AFABF77}" type="datetimeFigureOut">
              <a:rPr lang="en-US" smtClean="0"/>
              <a:t>11/25/2019</a:t>
            </a:fld>
            <a:endParaRPr lang="en-US"/>
          </a:p>
        </p:txBody>
      </p:sp>
      <p:sp>
        <p:nvSpPr>
          <p:cNvPr id="9" name="Slide Number Placeholder 8"/>
          <p:cNvSpPr>
            <a:spLocks noGrp="1"/>
          </p:cNvSpPr>
          <p:nvPr>
            <p:ph type="sldNum" sz="quarter" idx="11"/>
          </p:nvPr>
        </p:nvSpPr>
        <p:spPr/>
        <p:txBody>
          <a:bodyPr/>
          <a:lstStyle/>
          <a:p>
            <a:fld id="{DD6DF88A-EBCF-472C-946E-508F62AC7C6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D6DF88A-EBCF-472C-946E-508F62AC7C63}" type="slidenum">
              <a:rPr lang="en-US" smtClean="0"/>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0DD633D5-3355-4642-B54F-96553AFABF77}" type="datetimeFigureOut">
              <a:rPr lang="en-US" smtClean="0"/>
              <a:t>11/25/2019</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14F7DBD-19A6-4E34-B177-FA4215E5D3C2}"/>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t>BOAT Framework</a:t>
            </a:r>
            <a:endParaRPr lang="en-US" dirty="0"/>
          </a:p>
        </p:txBody>
      </p:sp>
      <p:sp>
        <p:nvSpPr>
          <p:cNvPr id="5" name="Subtitle 2">
            <a:extLst>
              <a:ext uri="{FF2B5EF4-FFF2-40B4-BE49-F238E27FC236}">
                <a16:creationId xmlns:a16="http://schemas.microsoft.com/office/drawing/2014/main" xmlns="" id="{BC11C520-5276-4017-AC0A-F7B9E5052AE7}"/>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Name</a:t>
            </a:r>
            <a:endParaRPr lang="en-US" dirty="0"/>
          </a:p>
          <a:p>
            <a:r>
              <a:rPr lang="en-US" dirty="0" smtClean="0"/>
              <a:t>Institution Affiliation</a:t>
            </a:r>
            <a:endParaRPr lang="en-US" dirty="0"/>
          </a:p>
        </p:txBody>
      </p:sp>
    </p:spTree>
    <p:extLst>
      <p:ext uri="{BB962C8B-B14F-4D97-AF65-F5344CB8AC3E}">
        <p14:creationId xmlns:p14="http://schemas.microsoft.com/office/powerpoint/2010/main" val="2405873387"/>
      </p:ext>
    </p:extLst>
  </p:cSld>
  <p:clrMapOvr>
    <a:masterClrMapping/>
  </p:clrMapOvr>
  <mc:AlternateContent xmlns:mc="http://schemas.openxmlformats.org/markup-compatibility/2006" xmlns:p14="http://schemas.microsoft.com/office/powerpoint/2010/main">
    <mc:Choice Requires="p14">
      <p:transition spd="slow" p14:dur="2000" advTm="9560"/>
    </mc:Choice>
    <mc:Fallback xmlns="">
      <p:transition spd="slow" advTm="956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B0BE7E-BDCF-475B-A279-860FA3214667}"/>
              </a:ext>
            </a:extLst>
          </p:cNvPr>
          <p:cNvSpPr>
            <a:spLocks noGrp="1"/>
          </p:cNvSpPr>
          <p:nvPr>
            <p:ph type="title"/>
          </p:nvPr>
        </p:nvSpPr>
        <p:spPr>
          <a:xfrm>
            <a:off x="838200" y="365126"/>
            <a:ext cx="10515600" cy="805438"/>
          </a:xfrm>
        </p:spPr>
        <p:txBody>
          <a:bodyPr/>
          <a:lstStyle/>
          <a:p>
            <a:pPr algn="ctr"/>
            <a:r>
              <a:rPr lang="en-US" dirty="0"/>
              <a:t>Concrete BEDD</a:t>
            </a:r>
          </a:p>
        </p:txBody>
      </p:sp>
      <p:pic>
        <p:nvPicPr>
          <p:cNvPr id="4" name="Picture 3">
            <a:extLst>
              <a:ext uri="{FF2B5EF4-FFF2-40B4-BE49-F238E27FC236}">
                <a16:creationId xmlns:a16="http://schemas.microsoft.com/office/drawing/2014/main" xmlns="" id="{F28886F5-6026-41B8-A790-B6476EEDE788}"/>
              </a:ext>
            </a:extLst>
          </p:cNvPr>
          <p:cNvPicPr>
            <a:picLocks noChangeAspect="1"/>
          </p:cNvPicPr>
          <p:nvPr/>
        </p:nvPicPr>
        <p:blipFill rotWithShape="1">
          <a:blip r:embed="rId5"/>
          <a:srcRect t="10362"/>
          <a:stretch/>
        </p:blipFill>
        <p:spPr>
          <a:xfrm>
            <a:off x="2063262" y="1289539"/>
            <a:ext cx="7261938" cy="4806462"/>
          </a:xfrm>
          <a:prstGeom prst="rect">
            <a:avLst/>
          </a:prstGeom>
        </p:spPr>
      </p:pic>
      <p:pic>
        <p:nvPicPr>
          <p:cNvPr id="5" name="Audio 4">
            <a:hlinkClick r:id="" action="ppaction://media"/>
            <a:extLst>
              <a:ext uri="{FF2B5EF4-FFF2-40B4-BE49-F238E27FC236}">
                <a16:creationId xmlns:a16="http://schemas.microsoft.com/office/drawing/2014/main" xmlns="" id="{67B4829D-9503-4558-88CB-33432ABE818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404371862"/>
      </p:ext>
    </p:extLst>
  </p:cSld>
  <p:clrMapOvr>
    <a:masterClrMapping/>
  </p:clrMapOvr>
  <mc:AlternateContent xmlns:mc="http://schemas.openxmlformats.org/markup-compatibility/2006" xmlns:p14="http://schemas.microsoft.com/office/powerpoint/2010/main">
    <mc:Choice Requires="p14">
      <p:transition spd="slow" p14:dur="2000" advTm="14903"/>
    </mc:Choice>
    <mc:Fallback xmlns="">
      <p:transition spd="slow" advTm="149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753CB-887F-4314-8FA1-574F65D42440}"/>
              </a:ext>
            </a:extLst>
          </p:cNvPr>
          <p:cNvSpPr>
            <a:spLocks noGrp="1"/>
          </p:cNvSpPr>
          <p:nvPr>
            <p:ph type="title"/>
          </p:nvPr>
        </p:nvSpPr>
        <p:spPr/>
        <p:txBody>
          <a:bodyPr/>
          <a:lstStyle/>
          <a:p>
            <a:pPr algn="ctr"/>
            <a:r>
              <a:rPr lang="en-US" dirty="0"/>
              <a:t>Conclusion</a:t>
            </a:r>
          </a:p>
        </p:txBody>
      </p:sp>
      <p:sp>
        <p:nvSpPr>
          <p:cNvPr id="3" name="Content Placeholder 2">
            <a:extLst>
              <a:ext uri="{FF2B5EF4-FFF2-40B4-BE49-F238E27FC236}">
                <a16:creationId xmlns:a16="http://schemas.microsoft.com/office/drawing/2014/main" xmlns="" id="{9C690F68-1FC2-4D43-9014-050AF26FB9A3}"/>
              </a:ext>
            </a:extLst>
          </p:cNvPr>
          <p:cNvSpPr>
            <a:spLocks noGrp="1"/>
          </p:cNvSpPr>
          <p:nvPr>
            <p:ph idx="1"/>
          </p:nvPr>
        </p:nvSpPr>
        <p:spPr/>
        <p:txBody>
          <a:bodyPr>
            <a:normAutofit/>
          </a:bodyPr>
          <a:lstStyle/>
          <a:p>
            <a:r>
              <a:rPr lang="en-US" dirty="0">
                <a:effectLst/>
              </a:rPr>
              <a:t>BOAT aims at separation of concerns, but integration/ mapping of aspects is of paramount importance.</a:t>
            </a:r>
          </a:p>
          <a:p>
            <a:r>
              <a:rPr lang="en-US" dirty="0">
                <a:effectLst/>
              </a:rPr>
              <a:t>A good e-business analyst (or designer) must always consciously balance between separation and integration of aspects. </a:t>
            </a:r>
          </a:p>
          <a:p>
            <a:r>
              <a:rPr lang="en-US" dirty="0">
                <a:effectLst/>
              </a:rPr>
              <a:t>An iterative analysis or design approach that alternates between separation and integration for scenarios of high complexity. </a:t>
            </a:r>
            <a:endParaRPr lang="en-US" dirty="0"/>
          </a:p>
          <a:p>
            <a:r>
              <a:rPr lang="en-US" dirty="0">
                <a:effectLst/>
              </a:rPr>
              <a:t>e-Business is a very fast-moving domain: the only constant in e-business is change. </a:t>
            </a:r>
            <a:endParaRPr lang="en-US" dirty="0"/>
          </a:p>
          <a:p>
            <a:r>
              <a:rPr lang="en-US" dirty="0">
                <a:effectLst/>
              </a:rPr>
              <a:t>Most important in this domain is therefore to understand the ‘grand structures’ and relationships that are not that susceptible to change. </a:t>
            </a:r>
          </a:p>
          <a:p>
            <a:r>
              <a:rPr lang="en-US" dirty="0">
                <a:effectLst/>
              </a:rPr>
              <a:t>Grand structures can be filled in with ‘current details’ in various aspects, e.g. new business models, new technologies</a:t>
            </a:r>
            <a:endParaRPr lang="en-US" dirty="0"/>
          </a:p>
        </p:txBody>
      </p:sp>
    </p:spTree>
    <p:extLst>
      <p:ext uri="{BB962C8B-B14F-4D97-AF65-F5344CB8AC3E}">
        <p14:creationId xmlns:p14="http://schemas.microsoft.com/office/powerpoint/2010/main" val="2731350912"/>
      </p:ext>
    </p:extLst>
  </p:cSld>
  <p:clrMapOvr>
    <a:masterClrMapping/>
  </p:clrMapOvr>
  <mc:AlternateContent xmlns:mc="http://schemas.openxmlformats.org/markup-compatibility/2006" xmlns:p14="http://schemas.microsoft.com/office/powerpoint/2010/main">
    <mc:Choice Requires="p14">
      <p:transition spd="slow" p14:dur="2000" advTm="54719"/>
    </mc:Choice>
    <mc:Fallback xmlns="">
      <p:transition spd="slow" advTm="5471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3E6BD2-563C-4EF4-A7F9-B90B4AE54B80}"/>
              </a:ext>
            </a:extLst>
          </p:cNvPr>
          <p:cNvSpPr>
            <a:spLocks noGrp="1"/>
          </p:cNvSpPr>
          <p:nvPr>
            <p:ph type="title"/>
          </p:nvPr>
        </p:nvSpPr>
        <p:spPr/>
        <p:txBody>
          <a:bodyPr/>
          <a:lstStyle/>
          <a:p>
            <a:r>
              <a:rPr lang="en-US" dirty="0" smtClean="0"/>
              <a:t>Reference</a:t>
            </a:r>
            <a:endParaRPr lang="en-US" dirty="0"/>
          </a:p>
        </p:txBody>
      </p:sp>
      <p:sp>
        <p:nvSpPr>
          <p:cNvPr id="3" name="Content Placeholder 2">
            <a:extLst>
              <a:ext uri="{FF2B5EF4-FFF2-40B4-BE49-F238E27FC236}">
                <a16:creationId xmlns:a16="http://schemas.microsoft.com/office/drawing/2014/main" xmlns="" id="{FEBF7DE3-99C6-495D-AE2A-0BD7C517424C}"/>
              </a:ext>
            </a:extLst>
          </p:cNvPr>
          <p:cNvSpPr>
            <a:spLocks noGrp="1"/>
          </p:cNvSpPr>
          <p:nvPr>
            <p:ph idx="1"/>
          </p:nvPr>
        </p:nvSpPr>
        <p:spPr/>
        <p:txBody>
          <a:bodyPr/>
          <a:lstStyle/>
          <a:p>
            <a:r>
              <a:rPr lang="en-US" dirty="0" err="1">
                <a:effectLst/>
              </a:rPr>
              <a:t>Grefen</a:t>
            </a:r>
            <a:r>
              <a:rPr lang="en-US" dirty="0">
                <a:effectLst/>
              </a:rPr>
              <a:t>, P. (2015). </a:t>
            </a:r>
            <a:r>
              <a:rPr lang="en-US" i="1" dirty="0">
                <a:effectLst/>
              </a:rPr>
              <a:t>Beyond e-business : towards networked structures</a:t>
            </a:r>
            <a:r>
              <a:rPr lang="en-US" dirty="0">
                <a:effectLst/>
              </a:rPr>
              <a:t>. </a:t>
            </a:r>
            <a:endParaRPr lang="en-US" dirty="0"/>
          </a:p>
        </p:txBody>
      </p:sp>
    </p:spTree>
    <p:extLst>
      <p:ext uri="{BB962C8B-B14F-4D97-AF65-F5344CB8AC3E}">
        <p14:creationId xmlns:p14="http://schemas.microsoft.com/office/powerpoint/2010/main" val="1629808927"/>
      </p:ext>
    </p:extLst>
  </p:cSld>
  <p:clrMapOvr>
    <a:masterClrMapping/>
  </p:clrMapOvr>
  <mc:AlternateContent xmlns:mc="http://schemas.openxmlformats.org/markup-compatibility/2006" xmlns:p14="http://schemas.microsoft.com/office/powerpoint/2010/main">
    <mc:Choice Requires="p14">
      <p:transition spd="slow" p14:dur="2000" advTm="9193"/>
    </mc:Choice>
    <mc:Fallback xmlns="">
      <p:transition spd="slow" advTm="919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F9D03B-3C65-43EB-AC6B-F7077F8BB8A4}"/>
              </a:ext>
            </a:extLst>
          </p:cNvPr>
          <p:cNvSpPr>
            <a:spLocks noGrp="1"/>
          </p:cNvSpPr>
          <p:nvPr>
            <p:ph type="title"/>
          </p:nvPr>
        </p:nvSpPr>
        <p:spPr>
          <a:xfrm>
            <a:off x="677334" y="609600"/>
            <a:ext cx="8596668" cy="644769"/>
          </a:xfrm>
        </p:spPr>
        <p:txBody>
          <a:bodyPr>
            <a:normAutofit fontScale="90000"/>
          </a:bodyPr>
          <a:lstStyle/>
          <a:p>
            <a:pPr algn="ctr"/>
            <a:r>
              <a:rPr lang="en-US" dirty="0"/>
              <a:t>BOAT Framework</a:t>
            </a:r>
          </a:p>
        </p:txBody>
      </p:sp>
      <p:sp>
        <p:nvSpPr>
          <p:cNvPr id="3" name="Content Placeholder 2">
            <a:extLst>
              <a:ext uri="{FF2B5EF4-FFF2-40B4-BE49-F238E27FC236}">
                <a16:creationId xmlns:a16="http://schemas.microsoft.com/office/drawing/2014/main" xmlns="" id="{298F4C47-409A-4C0D-815B-3BF79516D6F5}"/>
              </a:ext>
            </a:extLst>
          </p:cNvPr>
          <p:cNvSpPr>
            <a:spLocks noGrp="1"/>
          </p:cNvSpPr>
          <p:nvPr>
            <p:ph idx="1"/>
          </p:nvPr>
        </p:nvSpPr>
        <p:spPr>
          <a:xfrm>
            <a:off x="838199" y="1359878"/>
            <a:ext cx="6005463" cy="5313638"/>
          </a:xfrm>
        </p:spPr>
        <p:txBody>
          <a:bodyPr>
            <a:normAutofit/>
          </a:bodyPr>
          <a:lstStyle/>
          <a:p>
            <a:pPr>
              <a:buFont typeface="Wingdings" pitchFamily="2" charset="2"/>
              <a:buChar char="Ø"/>
            </a:pPr>
            <a:r>
              <a:rPr lang="en-US" dirty="0" smtClean="0"/>
              <a:t>Business </a:t>
            </a:r>
            <a:r>
              <a:rPr lang="en-US" dirty="0"/>
              <a:t>(B)</a:t>
            </a:r>
          </a:p>
          <a:p>
            <a:pPr>
              <a:buFont typeface="Wingdings" pitchFamily="2" charset="2"/>
              <a:buChar char="Ø"/>
            </a:pPr>
            <a:r>
              <a:rPr lang="en-US" dirty="0"/>
              <a:t>Organization (O)</a:t>
            </a:r>
          </a:p>
          <a:p>
            <a:pPr>
              <a:buFont typeface="Wingdings" pitchFamily="2" charset="2"/>
              <a:buChar char="Ø"/>
            </a:pPr>
            <a:r>
              <a:rPr lang="en-US" dirty="0"/>
              <a:t>Architecture (A)</a:t>
            </a:r>
          </a:p>
          <a:p>
            <a:pPr>
              <a:buFont typeface="Wingdings" pitchFamily="2" charset="2"/>
              <a:buChar char="Ø"/>
            </a:pPr>
            <a:r>
              <a:rPr lang="en-US" dirty="0"/>
              <a:t>Technology (T)</a:t>
            </a:r>
          </a:p>
          <a:p>
            <a:pPr marL="0" indent="0">
              <a:buNone/>
            </a:pPr>
            <a:endParaRPr lang="en-US" dirty="0" smtClean="0"/>
          </a:p>
        </p:txBody>
      </p:sp>
      <p:graphicFrame>
        <p:nvGraphicFramePr>
          <p:cNvPr id="5" name="Diagram 4">
            <a:extLst>
              <a:ext uri="{FF2B5EF4-FFF2-40B4-BE49-F238E27FC236}">
                <a16:creationId xmlns:a16="http://schemas.microsoft.com/office/drawing/2014/main" xmlns="" id="{BE7EA014-0067-41EE-B29D-15A973EDF114}"/>
              </a:ext>
            </a:extLst>
          </p:cNvPr>
          <p:cNvGraphicFramePr/>
          <p:nvPr>
            <p:extLst>
              <p:ext uri="{D42A27DB-BD31-4B8C-83A1-F6EECF244321}">
                <p14:modId xmlns:p14="http://schemas.microsoft.com/office/powerpoint/2010/main" val="2394277331"/>
              </p:ext>
            </p:extLst>
          </p:nvPr>
        </p:nvGraphicFramePr>
        <p:xfrm>
          <a:off x="3200400" y="2833845"/>
          <a:ext cx="5685692" cy="4024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0872174"/>
      </p:ext>
    </p:extLst>
  </p:cSld>
  <p:clrMapOvr>
    <a:masterClrMapping/>
  </p:clrMapOvr>
  <mc:AlternateContent xmlns:mc="http://schemas.openxmlformats.org/markup-compatibility/2006" xmlns:p14="http://schemas.microsoft.com/office/powerpoint/2010/main">
    <mc:Choice Requires="p14">
      <p:transition spd="slow" p14:dur="2000" advTm="38773"/>
    </mc:Choice>
    <mc:Fallback xmlns="">
      <p:transition spd="slow" advTm="3877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separation of concerns</a:t>
            </a:r>
          </a:p>
        </p:txBody>
      </p:sp>
      <p:sp>
        <p:nvSpPr>
          <p:cNvPr id="3" name="Content Placeholder 2"/>
          <p:cNvSpPr>
            <a:spLocks noGrp="1"/>
          </p:cNvSpPr>
          <p:nvPr>
            <p:ph idx="1"/>
          </p:nvPr>
        </p:nvSpPr>
        <p:spPr/>
        <p:txBody>
          <a:bodyPr/>
          <a:lstStyle/>
          <a:p>
            <a:pPr lvl="1"/>
            <a:r>
              <a:rPr lang="en-US" dirty="0" smtClean="0"/>
              <a:t>Assists in clarification</a:t>
            </a:r>
            <a:endParaRPr lang="en-US" dirty="0"/>
          </a:p>
          <a:p>
            <a:pPr lvl="1"/>
            <a:r>
              <a:rPr lang="en-US" dirty="0"/>
              <a:t>Relationships between aspects must be given enough attention</a:t>
            </a:r>
          </a:p>
          <a:p>
            <a:pPr lvl="1"/>
            <a:r>
              <a:rPr lang="en-US" dirty="0" smtClean="0"/>
              <a:t>Integrates the aspects that are essential on issues of consistency in design.</a:t>
            </a:r>
            <a:endParaRPr lang="en-US" dirty="0"/>
          </a:p>
          <a:p>
            <a:endParaRPr lang="en-US" dirty="0"/>
          </a:p>
        </p:txBody>
      </p:sp>
    </p:spTree>
    <p:extLst>
      <p:ext uri="{BB962C8B-B14F-4D97-AF65-F5344CB8AC3E}">
        <p14:creationId xmlns:p14="http://schemas.microsoft.com/office/powerpoint/2010/main" val="1210178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BB2C83-58FC-4A68-8552-9C00ABD3271E}"/>
              </a:ext>
            </a:extLst>
          </p:cNvPr>
          <p:cNvSpPr>
            <a:spLocks noGrp="1"/>
          </p:cNvSpPr>
          <p:nvPr>
            <p:ph type="title"/>
          </p:nvPr>
        </p:nvSpPr>
        <p:spPr/>
        <p:txBody>
          <a:bodyPr/>
          <a:lstStyle/>
          <a:p>
            <a:pPr algn="ctr"/>
            <a:r>
              <a:rPr lang="en-US" dirty="0"/>
              <a:t>BOAT Framework</a:t>
            </a:r>
            <a:endParaRPr lang="en-US" dirty="0"/>
          </a:p>
        </p:txBody>
      </p:sp>
      <p:sp>
        <p:nvSpPr>
          <p:cNvPr id="4" name="Content Placeholder 3">
            <a:extLst>
              <a:ext uri="{FF2B5EF4-FFF2-40B4-BE49-F238E27FC236}">
                <a16:creationId xmlns:a16="http://schemas.microsoft.com/office/drawing/2014/main" xmlns="" id="{8C932217-FB35-43A2-B711-688BCB0EA954}"/>
              </a:ext>
            </a:extLst>
          </p:cNvPr>
          <p:cNvSpPr>
            <a:spLocks noGrp="1"/>
          </p:cNvSpPr>
          <p:nvPr>
            <p:ph idx="1"/>
          </p:nvPr>
        </p:nvSpPr>
        <p:spPr>
          <a:xfrm>
            <a:off x="677334" y="2160589"/>
            <a:ext cx="8596668" cy="1492716"/>
          </a:xfrm>
          <a:prstGeom prst="rect">
            <a:avLst/>
          </a:prstGeom>
        </p:spPr>
        <p:txBody>
          <a:bodyPr>
            <a:spAutoFit/>
          </a:bodyPr>
          <a:lstStyle/>
          <a:p>
            <a:pPr lvl="1"/>
            <a:r>
              <a:rPr lang="en-US" dirty="0"/>
              <a:t>Aids in clarity</a:t>
            </a:r>
          </a:p>
          <a:p>
            <a:pPr lvl="1"/>
            <a:r>
              <a:rPr lang="en-US" dirty="0"/>
              <a:t>Relationships between aspects must be given enough attention</a:t>
            </a:r>
          </a:p>
          <a:p>
            <a:pPr lvl="1"/>
            <a:r>
              <a:rPr lang="en-US" dirty="0"/>
              <a:t>Integration of aspects crucial to consistency in analysis or design</a:t>
            </a:r>
          </a:p>
          <a:p>
            <a:pPr marL="0" indent="0">
              <a:buNone/>
            </a:pPr>
            <a:endParaRPr lang="en-US" dirty="0"/>
          </a:p>
        </p:txBody>
      </p:sp>
    </p:spTree>
    <p:extLst>
      <p:ext uri="{BB962C8B-B14F-4D97-AF65-F5344CB8AC3E}">
        <p14:creationId xmlns:p14="http://schemas.microsoft.com/office/powerpoint/2010/main" val="2432095209"/>
      </p:ext>
    </p:extLst>
  </p:cSld>
  <p:clrMapOvr>
    <a:masterClrMapping/>
  </p:clrMapOvr>
  <mc:AlternateContent xmlns:mc="http://schemas.openxmlformats.org/markup-compatibility/2006" xmlns:p14="http://schemas.microsoft.com/office/powerpoint/2010/main">
    <mc:Choice Requires="p14">
      <p:transition spd="slow" p14:dur="2000" advTm="17822"/>
    </mc:Choice>
    <mc:Fallback xmlns="">
      <p:transition spd="slow" advTm="1782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91F8E-B204-4557-9F21-56ECDCFDCEFF}"/>
              </a:ext>
            </a:extLst>
          </p:cNvPr>
          <p:cNvSpPr>
            <a:spLocks noGrp="1"/>
          </p:cNvSpPr>
          <p:nvPr>
            <p:ph type="title"/>
          </p:nvPr>
        </p:nvSpPr>
        <p:spPr/>
        <p:txBody>
          <a:bodyPr/>
          <a:lstStyle/>
          <a:p>
            <a:pPr algn="ctr"/>
            <a:r>
              <a:rPr lang="en-US" dirty="0"/>
              <a:t>Abstract BEDD</a:t>
            </a:r>
          </a:p>
        </p:txBody>
      </p:sp>
      <p:pic>
        <p:nvPicPr>
          <p:cNvPr id="5" name="Picture 4">
            <a:extLst>
              <a:ext uri="{FF2B5EF4-FFF2-40B4-BE49-F238E27FC236}">
                <a16:creationId xmlns:a16="http://schemas.microsoft.com/office/drawing/2014/main" xmlns="" id="{C0417AF0-0827-4AC4-BAE0-1D60E16BF435}"/>
              </a:ext>
            </a:extLst>
          </p:cNvPr>
          <p:cNvPicPr>
            <a:picLocks noChangeAspect="1"/>
          </p:cNvPicPr>
          <p:nvPr/>
        </p:nvPicPr>
        <p:blipFill>
          <a:blip r:embed="rId3"/>
          <a:stretch>
            <a:fillRect/>
          </a:stretch>
        </p:blipFill>
        <p:spPr>
          <a:xfrm>
            <a:off x="2391505" y="1798343"/>
            <a:ext cx="5703277" cy="4827200"/>
          </a:xfrm>
          <a:prstGeom prst="rect">
            <a:avLst/>
          </a:prstGeom>
        </p:spPr>
      </p:pic>
    </p:spTree>
    <p:extLst>
      <p:ext uri="{BB962C8B-B14F-4D97-AF65-F5344CB8AC3E}">
        <p14:creationId xmlns:p14="http://schemas.microsoft.com/office/powerpoint/2010/main" val="1611798046"/>
      </p:ext>
    </p:extLst>
  </p:cSld>
  <p:clrMapOvr>
    <a:masterClrMapping/>
  </p:clrMapOvr>
  <mc:AlternateContent xmlns:mc="http://schemas.openxmlformats.org/markup-compatibility/2006" xmlns:p14="http://schemas.microsoft.com/office/powerpoint/2010/main">
    <mc:Choice Requires="p14">
      <p:transition spd="slow" p14:dur="2000" advTm="34735"/>
    </mc:Choice>
    <mc:Fallback xmlns="">
      <p:transition spd="slow" advTm="3473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FDAA8A-941F-4120-92A9-E717D7A037B1}"/>
              </a:ext>
            </a:extLst>
          </p:cNvPr>
          <p:cNvSpPr>
            <a:spLocks noGrp="1"/>
          </p:cNvSpPr>
          <p:nvPr>
            <p:ph type="title"/>
          </p:nvPr>
        </p:nvSpPr>
        <p:spPr>
          <a:xfrm>
            <a:off x="838199" y="365125"/>
            <a:ext cx="10810619" cy="977633"/>
          </a:xfrm>
        </p:spPr>
        <p:txBody>
          <a:bodyPr>
            <a:normAutofit/>
          </a:bodyPr>
          <a:lstStyle/>
          <a:p>
            <a:pPr algn="ctr"/>
            <a:r>
              <a:rPr lang="en-US" dirty="0" smtClean="0"/>
              <a:t>Overview </a:t>
            </a:r>
            <a:r>
              <a:rPr lang="en-US" dirty="0"/>
              <a:t>of BOAT Framework</a:t>
            </a:r>
          </a:p>
        </p:txBody>
      </p:sp>
      <p:grpSp>
        <p:nvGrpSpPr>
          <p:cNvPr id="4" name="Group 3">
            <a:extLst>
              <a:ext uri="{FF2B5EF4-FFF2-40B4-BE49-F238E27FC236}">
                <a16:creationId xmlns:a16="http://schemas.microsoft.com/office/drawing/2014/main" xmlns="" id="{8C1A347F-B882-407F-90B7-ABD1B97C6D1C}"/>
              </a:ext>
            </a:extLst>
          </p:cNvPr>
          <p:cNvGrpSpPr/>
          <p:nvPr/>
        </p:nvGrpSpPr>
        <p:grpSpPr>
          <a:xfrm>
            <a:off x="2203939" y="1464990"/>
            <a:ext cx="7080738" cy="5072607"/>
            <a:chOff x="1295400" y="304798"/>
            <a:chExt cx="6781800" cy="6324601"/>
          </a:xfrm>
        </p:grpSpPr>
        <p:sp>
          <p:nvSpPr>
            <p:cNvPr id="5" name="Rectangle 4">
              <a:extLst>
                <a:ext uri="{FF2B5EF4-FFF2-40B4-BE49-F238E27FC236}">
                  <a16:creationId xmlns:a16="http://schemas.microsoft.com/office/drawing/2014/main" xmlns="" id="{9E621B4B-0251-4054-8ED5-316C60036BB3}"/>
                </a:ext>
              </a:extLst>
            </p:cNvPr>
            <p:cNvSpPr>
              <a:spLocks noChangeArrowheads="1"/>
            </p:cNvSpPr>
            <p:nvPr/>
          </p:nvSpPr>
          <p:spPr bwMode="auto">
            <a:xfrm>
              <a:off x="4724400" y="304799"/>
              <a:ext cx="3352800" cy="3124200"/>
            </a:xfrm>
            <a:prstGeom prst="rect">
              <a:avLst/>
            </a:prstGeom>
            <a:solidFill>
              <a:srgbClr val="BADDE1">
                <a:alpha val="50196"/>
              </a:srgbClr>
            </a:solidFill>
            <a:ln w="9525" algn="ctr">
              <a:solidFill>
                <a:schemeClr val="tx1"/>
              </a:solidFill>
              <a:round/>
              <a:headEnd/>
              <a:tailEnd/>
            </a:ln>
            <a:scene3d>
              <a:camera prst="orthographicFront"/>
              <a:lightRig rig="threePt" dir="t"/>
            </a:scene3d>
            <a:sp3d>
              <a:bevelT w="152400" h="50800" prst="softRound"/>
            </a:sp3d>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dirty="0">
                  <a:solidFill>
                    <a:schemeClr val="accent6"/>
                  </a:solidFill>
                </a:rPr>
                <a:t>B</a:t>
              </a:r>
              <a:endParaRPr lang="nl-NL" sz="2000" b="1" dirty="0">
                <a:solidFill>
                  <a:schemeClr val="accent6"/>
                </a:solidFill>
              </a:endParaRPr>
            </a:p>
          </p:txBody>
        </p:sp>
        <p:sp>
          <p:nvSpPr>
            <p:cNvPr id="6" name="Rectangle 5">
              <a:extLst>
                <a:ext uri="{FF2B5EF4-FFF2-40B4-BE49-F238E27FC236}">
                  <a16:creationId xmlns:a16="http://schemas.microsoft.com/office/drawing/2014/main" xmlns="" id="{390F9940-BF86-472D-B345-956EA3798E51}"/>
                </a:ext>
              </a:extLst>
            </p:cNvPr>
            <p:cNvSpPr>
              <a:spLocks noChangeArrowheads="1"/>
            </p:cNvSpPr>
            <p:nvPr/>
          </p:nvSpPr>
          <p:spPr bwMode="auto">
            <a:xfrm>
              <a:off x="4876800" y="914400"/>
              <a:ext cx="1143000" cy="1143000"/>
            </a:xfrm>
            <a:prstGeom prst="rect">
              <a:avLst/>
            </a:prstGeom>
            <a:solidFill>
              <a:schemeClr val="accent5">
                <a:lumMod val="75000"/>
              </a:schemeClr>
            </a:solidFill>
            <a:ln w="9525" algn="ctr">
              <a:noFill/>
              <a:round/>
              <a:headEnd/>
              <a:tailEnd/>
            </a:ln>
            <a:scene3d>
              <a:camera prst="orthographicFront"/>
              <a:lightRig rig="threePt" dir="t"/>
            </a:scene3d>
            <a:sp3d>
              <a:bevelT w="165100" prst="coolSlant"/>
            </a:sp3d>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dirty="0">
                  <a:solidFill>
                    <a:schemeClr val="bg1"/>
                  </a:solidFill>
                </a:rPr>
                <a:t>Business</a:t>
              </a:r>
            </a:p>
            <a:p>
              <a:pPr algn="ctr"/>
              <a:r>
                <a:rPr lang="en-US" sz="1200" dirty="0">
                  <a:solidFill>
                    <a:schemeClr val="bg1"/>
                  </a:solidFill>
                </a:rPr>
                <a:t>Drivers</a:t>
              </a:r>
              <a:endParaRPr lang="nl-NL" sz="1200" dirty="0">
                <a:solidFill>
                  <a:schemeClr val="bg1"/>
                </a:solidFill>
              </a:endParaRPr>
            </a:p>
          </p:txBody>
        </p:sp>
        <p:sp>
          <p:nvSpPr>
            <p:cNvPr id="7" name="Rectangle 6">
              <a:extLst>
                <a:ext uri="{FF2B5EF4-FFF2-40B4-BE49-F238E27FC236}">
                  <a16:creationId xmlns:a16="http://schemas.microsoft.com/office/drawing/2014/main" xmlns="" id="{CE88F33B-1178-45D6-A2E9-138AE5EF843A}"/>
                </a:ext>
              </a:extLst>
            </p:cNvPr>
            <p:cNvSpPr>
              <a:spLocks noChangeArrowheads="1"/>
            </p:cNvSpPr>
            <p:nvPr/>
          </p:nvSpPr>
          <p:spPr bwMode="auto">
            <a:xfrm>
              <a:off x="6096000" y="914400"/>
              <a:ext cx="1143000" cy="1143000"/>
            </a:xfrm>
            <a:prstGeom prst="rect">
              <a:avLst/>
            </a:prstGeom>
            <a:solidFill>
              <a:schemeClr val="accent5">
                <a:lumMod val="75000"/>
              </a:schemeClr>
            </a:solidFill>
            <a:ln w="9525" algn="ctr">
              <a:noFill/>
              <a:round/>
              <a:headEnd/>
              <a:tailEnd/>
            </a:ln>
            <a:scene3d>
              <a:camera prst="orthographicFront"/>
              <a:lightRig rig="threePt" dir="t"/>
            </a:scene3d>
            <a:sp3d>
              <a:bevelT w="165100" prst="coolSlant"/>
            </a:sp3d>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dirty="0">
                  <a:solidFill>
                    <a:schemeClr val="bg1"/>
                  </a:solidFill>
                </a:rPr>
                <a:t>Business</a:t>
              </a:r>
            </a:p>
            <a:p>
              <a:pPr algn="ctr"/>
              <a:r>
                <a:rPr lang="en-US" sz="1200" dirty="0">
                  <a:solidFill>
                    <a:schemeClr val="bg1"/>
                  </a:solidFill>
                </a:rPr>
                <a:t>Chains</a:t>
              </a:r>
            </a:p>
          </p:txBody>
        </p:sp>
        <p:sp>
          <p:nvSpPr>
            <p:cNvPr id="8" name="Rectangle 7">
              <a:extLst>
                <a:ext uri="{FF2B5EF4-FFF2-40B4-BE49-F238E27FC236}">
                  <a16:creationId xmlns:a16="http://schemas.microsoft.com/office/drawing/2014/main" xmlns="" id="{91158744-914A-4837-9FB1-2C2528E4E7F1}"/>
                </a:ext>
              </a:extLst>
            </p:cNvPr>
            <p:cNvSpPr>
              <a:spLocks noChangeArrowheads="1"/>
            </p:cNvSpPr>
            <p:nvPr/>
          </p:nvSpPr>
          <p:spPr bwMode="auto">
            <a:xfrm>
              <a:off x="4876800" y="2133600"/>
              <a:ext cx="1143000" cy="1143000"/>
            </a:xfrm>
            <a:prstGeom prst="rect">
              <a:avLst/>
            </a:prstGeom>
            <a:solidFill>
              <a:schemeClr val="accent5">
                <a:lumMod val="75000"/>
              </a:schemeClr>
            </a:solidFill>
            <a:ln w="9525" algn="ctr">
              <a:noFill/>
              <a:round/>
              <a:headEnd/>
              <a:tailEnd/>
            </a:ln>
            <a:scene3d>
              <a:camera prst="orthographicFront"/>
              <a:lightRig rig="threePt" dir="t"/>
            </a:scene3d>
            <a:sp3d>
              <a:bevelT w="165100" prst="coolSlant"/>
            </a:sp3d>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dirty="0">
                  <a:solidFill>
                    <a:schemeClr val="bg1"/>
                  </a:solidFill>
                </a:rPr>
                <a:t>Business</a:t>
              </a:r>
            </a:p>
            <a:p>
              <a:pPr algn="ctr"/>
              <a:r>
                <a:rPr lang="en-US" sz="1200" dirty="0">
                  <a:solidFill>
                    <a:schemeClr val="bg1"/>
                  </a:solidFill>
                </a:rPr>
                <a:t>Directions</a:t>
              </a:r>
            </a:p>
          </p:txBody>
        </p:sp>
        <p:sp>
          <p:nvSpPr>
            <p:cNvPr id="9" name="Rectangle 8">
              <a:extLst>
                <a:ext uri="{FF2B5EF4-FFF2-40B4-BE49-F238E27FC236}">
                  <a16:creationId xmlns:a16="http://schemas.microsoft.com/office/drawing/2014/main" xmlns="" id="{C606B0C6-3F85-45A0-9FE3-8FFB4DF5779D}"/>
                </a:ext>
              </a:extLst>
            </p:cNvPr>
            <p:cNvSpPr>
              <a:spLocks noChangeArrowheads="1"/>
            </p:cNvSpPr>
            <p:nvPr/>
          </p:nvSpPr>
          <p:spPr bwMode="auto">
            <a:xfrm>
              <a:off x="6096000" y="2133600"/>
              <a:ext cx="1143000" cy="1143000"/>
            </a:xfrm>
            <a:prstGeom prst="rect">
              <a:avLst/>
            </a:prstGeom>
            <a:solidFill>
              <a:schemeClr val="accent5">
                <a:lumMod val="75000"/>
              </a:schemeClr>
            </a:solidFill>
            <a:ln w="9525" algn="ctr">
              <a:noFill/>
              <a:round/>
              <a:headEnd/>
              <a:tailEnd/>
            </a:ln>
            <a:scene3d>
              <a:camera prst="orthographicFront"/>
              <a:lightRig rig="threePt" dir="t"/>
            </a:scene3d>
            <a:sp3d>
              <a:bevelT w="165100" prst="coolSlant"/>
            </a:sp3d>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dirty="0">
                  <a:solidFill>
                    <a:schemeClr val="bg1"/>
                  </a:solidFill>
                </a:rPr>
                <a:t>Business</a:t>
              </a:r>
            </a:p>
            <a:p>
              <a:pPr algn="ctr"/>
              <a:r>
                <a:rPr lang="en-US" sz="1200" dirty="0">
                  <a:solidFill>
                    <a:schemeClr val="bg1"/>
                  </a:solidFill>
                </a:rPr>
                <a:t>Structures</a:t>
              </a:r>
            </a:p>
          </p:txBody>
        </p:sp>
        <p:sp>
          <p:nvSpPr>
            <p:cNvPr id="10" name="Rectangle 9">
              <a:extLst>
                <a:ext uri="{FF2B5EF4-FFF2-40B4-BE49-F238E27FC236}">
                  <a16:creationId xmlns:a16="http://schemas.microsoft.com/office/drawing/2014/main" xmlns="" id="{0E71F3D1-7403-4547-8AB1-6A6295215F51}"/>
                </a:ext>
              </a:extLst>
            </p:cNvPr>
            <p:cNvSpPr>
              <a:spLocks noChangeArrowheads="1"/>
            </p:cNvSpPr>
            <p:nvPr/>
          </p:nvSpPr>
          <p:spPr bwMode="auto">
            <a:xfrm>
              <a:off x="7315200" y="914399"/>
              <a:ext cx="609600" cy="2362200"/>
            </a:xfrm>
            <a:prstGeom prst="rect">
              <a:avLst/>
            </a:prstGeom>
            <a:solidFill>
              <a:schemeClr val="accent5">
                <a:lumMod val="75000"/>
              </a:schemeClr>
            </a:solidFill>
            <a:ln w="9525" algn="ctr">
              <a:noFill/>
              <a:round/>
              <a:headEnd/>
              <a:tailEnd/>
            </a:ln>
            <a:scene3d>
              <a:camera prst="orthographicFront"/>
              <a:lightRig rig="threePt" dir="t"/>
            </a:scene3d>
            <a:sp3d>
              <a:bevelT w="165100" prst="coolSlant"/>
            </a:sp3d>
          </p:spPr>
          <p:txBody>
            <a:bodyPr vert="vert27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dirty="0">
                  <a:solidFill>
                    <a:schemeClr val="bg1"/>
                  </a:solidFill>
                </a:rPr>
                <a:t>Business Models</a:t>
              </a:r>
            </a:p>
          </p:txBody>
        </p:sp>
        <p:sp>
          <p:nvSpPr>
            <p:cNvPr id="11" name="Rectangle 10">
              <a:extLst>
                <a:ext uri="{FF2B5EF4-FFF2-40B4-BE49-F238E27FC236}">
                  <a16:creationId xmlns:a16="http://schemas.microsoft.com/office/drawing/2014/main" xmlns="" id="{7BD832B5-6149-4B32-B6E3-79A8D0C56394}"/>
                </a:ext>
              </a:extLst>
            </p:cNvPr>
            <p:cNvSpPr>
              <a:spLocks noChangeArrowheads="1"/>
            </p:cNvSpPr>
            <p:nvPr/>
          </p:nvSpPr>
          <p:spPr bwMode="auto">
            <a:xfrm>
              <a:off x="4724400" y="3505199"/>
              <a:ext cx="3352800" cy="3124200"/>
            </a:xfrm>
            <a:prstGeom prst="rect">
              <a:avLst/>
            </a:prstGeom>
            <a:solidFill>
              <a:srgbClr val="BADDE1">
                <a:alpha val="50196"/>
              </a:srgbClr>
            </a:solidFill>
            <a:ln w="9525" algn="ctr">
              <a:solidFill>
                <a:schemeClr val="tx1"/>
              </a:solidFill>
              <a:round/>
              <a:headEnd/>
              <a:tailEnd/>
            </a:ln>
            <a:scene3d>
              <a:camera prst="orthographicFront"/>
              <a:lightRig rig="threePt" dir="t"/>
            </a:scene3d>
            <a:sp3d>
              <a:bevelT w="152400" h="50800" prst="softRound"/>
            </a:sp3d>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dirty="0">
                  <a:solidFill>
                    <a:schemeClr val="accent6"/>
                  </a:solidFill>
                </a:rPr>
                <a:t>O</a:t>
              </a:r>
              <a:endParaRPr lang="nl-NL" sz="2000" b="1" dirty="0">
                <a:solidFill>
                  <a:schemeClr val="accent6"/>
                </a:solidFill>
              </a:endParaRPr>
            </a:p>
          </p:txBody>
        </p:sp>
        <p:sp>
          <p:nvSpPr>
            <p:cNvPr id="12" name="Rectangle 11">
              <a:extLst>
                <a:ext uri="{FF2B5EF4-FFF2-40B4-BE49-F238E27FC236}">
                  <a16:creationId xmlns:a16="http://schemas.microsoft.com/office/drawing/2014/main" xmlns="" id="{E583EF81-BED5-4A43-969A-0BDCB4E53EB8}"/>
                </a:ext>
              </a:extLst>
            </p:cNvPr>
            <p:cNvSpPr>
              <a:spLocks noChangeArrowheads="1"/>
            </p:cNvSpPr>
            <p:nvPr/>
          </p:nvSpPr>
          <p:spPr bwMode="auto">
            <a:xfrm>
              <a:off x="4876800" y="4038599"/>
              <a:ext cx="1981200" cy="762000"/>
            </a:xfrm>
            <a:prstGeom prst="rect">
              <a:avLst/>
            </a:prstGeom>
            <a:solidFill>
              <a:schemeClr val="accent5">
                <a:lumMod val="75000"/>
              </a:schemeClr>
            </a:solidFill>
            <a:ln w="9525" algn="ctr">
              <a:noFill/>
              <a:round/>
              <a:headEnd/>
              <a:tailEnd/>
            </a:ln>
            <a:scene3d>
              <a:camera prst="orthographicFront"/>
              <a:lightRig rig="threePt" dir="t"/>
            </a:scene3d>
            <a:sp3d>
              <a:bevelT w="165100" prst="coolSlant"/>
            </a:sp3d>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dirty="0">
                  <a:solidFill>
                    <a:schemeClr val="bg1"/>
                  </a:solidFill>
                </a:rPr>
                <a:t>Organization Structures</a:t>
              </a:r>
              <a:endParaRPr lang="nl-NL" sz="1200" dirty="0">
                <a:solidFill>
                  <a:schemeClr val="bg1"/>
                </a:solidFill>
              </a:endParaRPr>
            </a:p>
          </p:txBody>
        </p:sp>
        <p:sp>
          <p:nvSpPr>
            <p:cNvPr id="13" name="Rectangle 12">
              <a:extLst>
                <a:ext uri="{FF2B5EF4-FFF2-40B4-BE49-F238E27FC236}">
                  <a16:creationId xmlns:a16="http://schemas.microsoft.com/office/drawing/2014/main" xmlns="" id="{62E37F07-91D5-47AC-BFB5-0897439CCFE5}"/>
                </a:ext>
              </a:extLst>
            </p:cNvPr>
            <p:cNvSpPr>
              <a:spLocks noChangeArrowheads="1"/>
            </p:cNvSpPr>
            <p:nvPr/>
          </p:nvSpPr>
          <p:spPr bwMode="auto">
            <a:xfrm>
              <a:off x="4876800" y="4876799"/>
              <a:ext cx="1981200" cy="762000"/>
            </a:xfrm>
            <a:prstGeom prst="rect">
              <a:avLst/>
            </a:prstGeom>
            <a:solidFill>
              <a:schemeClr val="accent5">
                <a:lumMod val="75000"/>
              </a:schemeClr>
            </a:solidFill>
            <a:ln w="9525" algn="ctr">
              <a:noFill/>
              <a:round/>
              <a:headEnd/>
              <a:tailEnd/>
            </a:ln>
            <a:scene3d>
              <a:camera prst="orthographicFront"/>
              <a:lightRig rig="threePt" dir="t"/>
            </a:scene3d>
            <a:sp3d>
              <a:bevelT w="165100" prst="coolSlant"/>
            </a:sp3d>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dirty="0">
                  <a:solidFill>
                    <a:schemeClr val="bg1"/>
                  </a:solidFill>
                </a:rPr>
                <a:t>e-Business</a:t>
              </a:r>
              <a:br>
                <a:rPr lang="en-US" sz="1200" dirty="0">
                  <a:solidFill>
                    <a:schemeClr val="bg1"/>
                  </a:solidFill>
                </a:rPr>
              </a:br>
              <a:r>
                <a:rPr lang="en-US" sz="1200" dirty="0">
                  <a:solidFill>
                    <a:schemeClr val="bg1"/>
                  </a:solidFill>
                </a:rPr>
                <a:t>Functions</a:t>
              </a:r>
              <a:endParaRPr lang="nl-NL" sz="1200" dirty="0">
                <a:solidFill>
                  <a:schemeClr val="bg1"/>
                </a:solidFill>
              </a:endParaRPr>
            </a:p>
          </p:txBody>
        </p:sp>
        <p:sp>
          <p:nvSpPr>
            <p:cNvPr id="14" name="Rectangle 13">
              <a:extLst>
                <a:ext uri="{FF2B5EF4-FFF2-40B4-BE49-F238E27FC236}">
                  <a16:creationId xmlns:a16="http://schemas.microsoft.com/office/drawing/2014/main" xmlns="" id="{CBD18685-A396-4826-A7C9-A7AFEFE58875}"/>
                </a:ext>
              </a:extLst>
            </p:cNvPr>
            <p:cNvSpPr>
              <a:spLocks noChangeArrowheads="1"/>
            </p:cNvSpPr>
            <p:nvPr/>
          </p:nvSpPr>
          <p:spPr bwMode="auto">
            <a:xfrm>
              <a:off x="4876800" y="5715000"/>
              <a:ext cx="1981200" cy="762000"/>
            </a:xfrm>
            <a:prstGeom prst="rect">
              <a:avLst/>
            </a:prstGeom>
            <a:solidFill>
              <a:schemeClr val="accent5">
                <a:lumMod val="75000"/>
              </a:schemeClr>
            </a:solidFill>
            <a:ln w="9525" algn="ctr">
              <a:noFill/>
              <a:round/>
              <a:headEnd/>
              <a:tailEnd/>
            </a:ln>
            <a:scene3d>
              <a:camera prst="orthographicFront"/>
              <a:lightRig rig="threePt" dir="t"/>
            </a:scene3d>
            <a:sp3d>
              <a:bevelT w="165100" prst="coolSlant"/>
            </a:sp3d>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dirty="0">
                  <a:solidFill>
                    <a:schemeClr val="bg1"/>
                  </a:solidFill>
                </a:rPr>
                <a:t>e-Business Processes</a:t>
              </a:r>
              <a:endParaRPr lang="nl-NL" sz="1200" dirty="0">
                <a:solidFill>
                  <a:schemeClr val="bg1"/>
                </a:solidFill>
              </a:endParaRPr>
            </a:p>
          </p:txBody>
        </p:sp>
        <p:sp>
          <p:nvSpPr>
            <p:cNvPr id="15" name="Rectangle 14">
              <a:extLst>
                <a:ext uri="{FF2B5EF4-FFF2-40B4-BE49-F238E27FC236}">
                  <a16:creationId xmlns:a16="http://schemas.microsoft.com/office/drawing/2014/main" xmlns="" id="{28767746-B45F-4E52-A6D7-2898FCEFAACB}"/>
                </a:ext>
              </a:extLst>
            </p:cNvPr>
            <p:cNvSpPr>
              <a:spLocks noChangeArrowheads="1"/>
            </p:cNvSpPr>
            <p:nvPr/>
          </p:nvSpPr>
          <p:spPr bwMode="auto">
            <a:xfrm rot="16200000">
              <a:off x="5927274" y="5045527"/>
              <a:ext cx="2438400" cy="424543"/>
            </a:xfrm>
            <a:prstGeom prst="rect">
              <a:avLst/>
            </a:prstGeom>
            <a:solidFill>
              <a:schemeClr val="accent5">
                <a:lumMod val="75000"/>
              </a:schemeClr>
            </a:solidFill>
            <a:ln w="9525" algn="ctr">
              <a:noFill/>
              <a:round/>
              <a:headEnd/>
              <a:tailEnd/>
            </a:ln>
            <a:scene3d>
              <a:camera prst="orthographicFront"/>
              <a:lightRig rig="threePt" dir="t"/>
            </a:scene3d>
            <a:sp3d>
              <a:bevelT w="165100" prst="coolSlant"/>
            </a:sp3d>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dirty="0">
                  <a:solidFill>
                    <a:schemeClr val="bg1"/>
                  </a:solidFill>
                </a:rPr>
                <a:t>Operations Management</a:t>
              </a:r>
              <a:endParaRPr lang="nl-NL" sz="1200" dirty="0">
                <a:solidFill>
                  <a:schemeClr val="bg1"/>
                </a:solidFill>
              </a:endParaRPr>
            </a:p>
          </p:txBody>
        </p:sp>
        <p:sp>
          <p:nvSpPr>
            <p:cNvPr id="16" name="Rectangle 15">
              <a:extLst>
                <a:ext uri="{FF2B5EF4-FFF2-40B4-BE49-F238E27FC236}">
                  <a16:creationId xmlns:a16="http://schemas.microsoft.com/office/drawing/2014/main" xmlns="" id="{D3900D9A-CD84-4740-8A92-FD9114C62C87}"/>
                </a:ext>
              </a:extLst>
            </p:cNvPr>
            <p:cNvSpPr>
              <a:spLocks noChangeArrowheads="1"/>
            </p:cNvSpPr>
            <p:nvPr/>
          </p:nvSpPr>
          <p:spPr bwMode="auto">
            <a:xfrm rot="16200000">
              <a:off x="6449786" y="5056414"/>
              <a:ext cx="2460172" cy="424543"/>
            </a:xfrm>
            <a:prstGeom prst="rect">
              <a:avLst/>
            </a:prstGeom>
            <a:solidFill>
              <a:schemeClr val="accent5">
                <a:lumMod val="75000"/>
              </a:schemeClr>
            </a:solidFill>
            <a:ln w="9525" algn="ctr">
              <a:noFill/>
              <a:round/>
              <a:headEnd/>
              <a:tailEnd/>
            </a:ln>
            <a:scene3d>
              <a:camera prst="orthographicFront"/>
              <a:lightRig rig="threePt" dir="t"/>
            </a:scene3d>
            <a:sp3d>
              <a:bevelT w="165100" prst="coolSlant"/>
            </a:sp3d>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dirty="0">
                  <a:solidFill>
                    <a:schemeClr val="bg1"/>
                  </a:solidFill>
                </a:rPr>
                <a:t>Change Management</a:t>
              </a:r>
              <a:endParaRPr lang="nl-NL" sz="1200" dirty="0">
                <a:solidFill>
                  <a:schemeClr val="bg1"/>
                </a:solidFill>
              </a:endParaRPr>
            </a:p>
          </p:txBody>
        </p:sp>
        <p:sp>
          <p:nvSpPr>
            <p:cNvPr id="17" name="Rectangle 16">
              <a:extLst>
                <a:ext uri="{FF2B5EF4-FFF2-40B4-BE49-F238E27FC236}">
                  <a16:creationId xmlns:a16="http://schemas.microsoft.com/office/drawing/2014/main" xmlns="" id="{21A943B6-D0BE-4C59-8869-3BC65FD26DA7}"/>
                </a:ext>
              </a:extLst>
            </p:cNvPr>
            <p:cNvSpPr>
              <a:spLocks noChangeArrowheads="1"/>
            </p:cNvSpPr>
            <p:nvPr/>
          </p:nvSpPr>
          <p:spPr bwMode="auto">
            <a:xfrm>
              <a:off x="1295400" y="3505199"/>
              <a:ext cx="3352800" cy="3124200"/>
            </a:xfrm>
            <a:prstGeom prst="rect">
              <a:avLst/>
            </a:prstGeom>
            <a:solidFill>
              <a:srgbClr val="BADDE1">
                <a:alpha val="50196"/>
              </a:srgbClr>
            </a:solidFill>
            <a:ln w="9525" algn="ctr">
              <a:solidFill>
                <a:schemeClr val="tx1"/>
              </a:solidFill>
              <a:round/>
              <a:headEnd/>
              <a:tailEnd/>
            </a:ln>
            <a:scene3d>
              <a:camera prst="orthographicFront"/>
              <a:lightRig rig="threePt" dir="t"/>
            </a:scene3d>
            <a:sp3d>
              <a:bevelT w="152400" h="50800" prst="softRound"/>
            </a:sp3d>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dirty="0">
                  <a:solidFill>
                    <a:schemeClr val="accent6"/>
                  </a:solidFill>
                </a:rPr>
                <a:t>A</a:t>
              </a:r>
              <a:endParaRPr lang="nl-NL" sz="2000" b="1" dirty="0">
                <a:solidFill>
                  <a:schemeClr val="accent6"/>
                </a:solidFill>
              </a:endParaRPr>
            </a:p>
          </p:txBody>
        </p:sp>
        <p:sp>
          <p:nvSpPr>
            <p:cNvPr id="18" name="Rectangle 17">
              <a:extLst>
                <a:ext uri="{FF2B5EF4-FFF2-40B4-BE49-F238E27FC236}">
                  <a16:creationId xmlns:a16="http://schemas.microsoft.com/office/drawing/2014/main" xmlns="" id="{C66AE3BE-6D0B-498D-A315-9EDD3F9CBAC9}"/>
                </a:ext>
              </a:extLst>
            </p:cNvPr>
            <p:cNvSpPr>
              <a:spLocks noChangeArrowheads="1"/>
            </p:cNvSpPr>
            <p:nvPr/>
          </p:nvSpPr>
          <p:spPr bwMode="auto">
            <a:xfrm>
              <a:off x="1447800" y="4038599"/>
              <a:ext cx="1981200" cy="762000"/>
            </a:xfrm>
            <a:prstGeom prst="rect">
              <a:avLst/>
            </a:prstGeom>
            <a:solidFill>
              <a:schemeClr val="accent5">
                <a:lumMod val="75000"/>
              </a:schemeClr>
            </a:solidFill>
            <a:ln w="9525" algn="ctr">
              <a:noFill/>
              <a:round/>
              <a:headEnd/>
              <a:tailEnd/>
            </a:ln>
            <a:scene3d>
              <a:camera prst="orthographicFront"/>
              <a:lightRig rig="threePt" dir="t"/>
            </a:scene3d>
            <a:sp3d>
              <a:bevelT w="165100" prst="coolSlant"/>
            </a:sp3d>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dirty="0">
                  <a:solidFill>
                    <a:schemeClr val="bg1"/>
                  </a:solidFill>
                </a:rPr>
                <a:t>Market-Level Architecture</a:t>
              </a:r>
              <a:endParaRPr lang="nl-NL" sz="1200" dirty="0">
                <a:solidFill>
                  <a:schemeClr val="bg1"/>
                </a:solidFill>
              </a:endParaRPr>
            </a:p>
          </p:txBody>
        </p:sp>
        <p:sp>
          <p:nvSpPr>
            <p:cNvPr id="19" name="Rectangle 18">
              <a:extLst>
                <a:ext uri="{FF2B5EF4-FFF2-40B4-BE49-F238E27FC236}">
                  <a16:creationId xmlns:a16="http://schemas.microsoft.com/office/drawing/2014/main" xmlns="" id="{7B7ED073-3ECD-42B3-AE96-C8BDD42C6D21}"/>
                </a:ext>
              </a:extLst>
            </p:cNvPr>
            <p:cNvSpPr>
              <a:spLocks noChangeArrowheads="1"/>
            </p:cNvSpPr>
            <p:nvPr/>
          </p:nvSpPr>
          <p:spPr bwMode="auto">
            <a:xfrm>
              <a:off x="1447800" y="4876799"/>
              <a:ext cx="1981200" cy="762000"/>
            </a:xfrm>
            <a:prstGeom prst="rect">
              <a:avLst/>
            </a:prstGeom>
            <a:solidFill>
              <a:schemeClr val="accent5">
                <a:lumMod val="75000"/>
              </a:schemeClr>
            </a:solidFill>
            <a:ln w="9525" algn="ctr">
              <a:noFill/>
              <a:round/>
              <a:headEnd/>
              <a:tailEnd/>
            </a:ln>
            <a:scene3d>
              <a:camera prst="orthographicFront"/>
              <a:lightRig rig="threePt" dir="t"/>
            </a:scene3d>
            <a:sp3d>
              <a:bevelT w="165100" prst="coolSlant"/>
            </a:sp3d>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dirty="0">
                  <a:solidFill>
                    <a:schemeClr val="bg1"/>
                  </a:solidFill>
                </a:rPr>
                <a:t>Party-Level Architectures</a:t>
              </a:r>
              <a:endParaRPr lang="nl-NL" sz="1200" dirty="0">
                <a:solidFill>
                  <a:schemeClr val="bg1"/>
                </a:solidFill>
              </a:endParaRPr>
            </a:p>
          </p:txBody>
        </p:sp>
        <p:sp>
          <p:nvSpPr>
            <p:cNvPr id="20" name="Rectangle 19">
              <a:extLst>
                <a:ext uri="{FF2B5EF4-FFF2-40B4-BE49-F238E27FC236}">
                  <a16:creationId xmlns:a16="http://schemas.microsoft.com/office/drawing/2014/main" xmlns="" id="{A91BA78A-B538-402A-9958-0F9812CD69F7}"/>
                </a:ext>
              </a:extLst>
            </p:cNvPr>
            <p:cNvSpPr>
              <a:spLocks noChangeArrowheads="1"/>
            </p:cNvSpPr>
            <p:nvPr/>
          </p:nvSpPr>
          <p:spPr bwMode="auto">
            <a:xfrm>
              <a:off x="1447800" y="5714999"/>
              <a:ext cx="1981200" cy="762000"/>
            </a:xfrm>
            <a:prstGeom prst="rect">
              <a:avLst/>
            </a:prstGeom>
            <a:solidFill>
              <a:schemeClr val="accent5">
                <a:lumMod val="75000"/>
              </a:schemeClr>
            </a:solidFill>
            <a:ln w="9525" algn="ctr">
              <a:noFill/>
              <a:round/>
              <a:headEnd/>
              <a:tailEnd/>
            </a:ln>
            <a:scene3d>
              <a:camera prst="orthographicFront"/>
              <a:lightRig rig="threePt" dir="t"/>
            </a:scene3d>
            <a:sp3d>
              <a:bevelT w="165100" prst="coolSlant"/>
            </a:sp3d>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dirty="0">
                  <a:solidFill>
                    <a:schemeClr val="bg1"/>
                  </a:solidFill>
                </a:rPr>
                <a:t>System-Level Architectures</a:t>
              </a:r>
              <a:endParaRPr lang="nl-NL" sz="1200" dirty="0">
                <a:solidFill>
                  <a:schemeClr val="bg1"/>
                </a:solidFill>
              </a:endParaRPr>
            </a:p>
          </p:txBody>
        </p:sp>
        <p:sp>
          <p:nvSpPr>
            <p:cNvPr id="21" name="Rectangle 20">
              <a:extLst>
                <a:ext uri="{FF2B5EF4-FFF2-40B4-BE49-F238E27FC236}">
                  <a16:creationId xmlns:a16="http://schemas.microsoft.com/office/drawing/2014/main" xmlns="" id="{7D6639AA-FE70-4600-A47E-B23DF76EF028}"/>
                </a:ext>
              </a:extLst>
            </p:cNvPr>
            <p:cNvSpPr>
              <a:spLocks noChangeArrowheads="1"/>
            </p:cNvSpPr>
            <p:nvPr/>
          </p:nvSpPr>
          <p:spPr bwMode="auto">
            <a:xfrm rot="16200000">
              <a:off x="2514600" y="5029199"/>
              <a:ext cx="2438400" cy="457200"/>
            </a:xfrm>
            <a:prstGeom prst="rect">
              <a:avLst/>
            </a:prstGeom>
            <a:solidFill>
              <a:schemeClr val="accent5">
                <a:lumMod val="75000"/>
              </a:schemeClr>
            </a:solidFill>
            <a:ln w="9525" algn="ctr">
              <a:noFill/>
              <a:round/>
              <a:headEnd/>
              <a:tailEnd/>
            </a:ln>
            <a:scene3d>
              <a:camera prst="orthographicFront"/>
              <a:lightRig rig="threePt" dir="t"/>
            </a:scene3d>
            <a:sp3d>
              <a:bevelT w="165100" prst="coolSlant"/>
            </a:sp3d>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dirty="0">
                  <a:solidFill>
                    <a:schemeClr val="bg1"/>
                  </a:solidFill>
                </a:rPr>
                <a:t>Reference Architectures</a:t>
              </a:r>
              <a:endParaRPr lang="nl-NL" sz="1200" dirty="0">
                <a:solidFill>
                  <a:schemeClr val="bg1"/>
                </a:solidFill>
              </a:endParaRPr>
            </a:p>
          </p:txBody>
        </p:sp>
        <p:sp>
          <p:nvSpPr>
            <p:cNvPr id="22" name="Rectangle 21">
              <a:extLst>
                <a:ext uri="{FF2B5EF4-FFF2-40B4-BE49-F238E27FC236}">
                  <a16:creationId xmlns:a16="http://schemas.microsoft.com/office/drawing/2014/main" xmlns="" id="{1EDDCDCC-67CD-4841-930E-BCD7B3053C43}"/>
                </a:ext>
              </a:extLst>
            </p:cNvPr>
            <p:cNvSpPr>
              <a:spLocks noChangeArrowheads="1"/>
            </p:cNvSpPr>
            <p:nvPr/>
          </p:nvSpPr>
          <p:spPr bwMode="auto">
            <a:xfrm>
              <a:off x="1295400" y="304798"/>
              <a:ext cx="3352800" cy="3124200"/>
            </a:xfrm>
            <a:prstGeom prst="rect">
              <a:avLst/>
            </a:prstGeom>
            <a:solidFill>
              <a:srgbClr val="BADDE1">
                <a:alpha val="50196"/>
              </a:srgbClr>
            </a:solidFill>
            <a:ln w="9525" algn="ctr">
              <a:solidFill>
                <a:schemeClr val="tx1"/>
              </a:solidFill>
              <a:round/>
              <a:headEnd/>
              <a:tailEnd/>
            </a:ln>
            <a:scene3d>
              <a:camera prst="orthographicFront"/>
              <a:lightRig rig="threePt" dir="t"/>
            </a:scene3d>
            <a:sp3d>
              <a:bevelT w="152400" h="50800" prst="softRound"/>
            </a:sp3d>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dirty="0">
                  <a:solidFill>
                    <a:schemeClr val="accent6"/>
                  </a:solidFill>
                </a:rPr>
                <a:t>T</a:t>
              </a:r>
              <a:endParaRPr lang="nl-NL" sz="2000" b="1" dirty="0">
                <a:solidFill>
                  <a:schemeClr val="accent6"/>
                </a:solidFill>
              </a:endParaRPr>
            </a:p>
          </p:txBody>
        </p:sp>
        <p:sp>
          <p:nvSpPr>
            <p:cNvPr id="23" name="Rectangle 22">
              <a:extLst>
                <a:ext uri="{FF2B5EF4-FFF2-40B4-BE49-F238E27FC236}">
                  <a16:creationId xmlns:a16="http://schemas.microsoft.com/office/drawing/2014/main" xmlns="" id="{E49CC6D8-25A9-4735-88DB-A72268016082}"/>
                </a:ext>
              </a:extLst>
            </p:cNvPr>
            <p:cNvSpPr>
              <a:spLocks noChangeArrowheads="1"/>
            </p:cNvSpPr>
            <p:nvPr/>
          </p:nvSpPr>
          <p:spPr bwMode="auto">
            <a:xfrm rot="16200000">
              <a:off x="647700" y="1714498"/>
              <a:ext cx="2362199" cy="762000"/>
            </a:xfrm>
            <a:prstGeom prst="rect">
              <a:avLst/>
            </a:prstGeom>
            <a:solidFill>
              <a:schemeClr val="accent5">
                <a:lumMod val="75000"/>
              </a:schemeClr>
            </a:solidFill>
            <a:ln w="9525" algn="ctr">
              <a:noFill/>
              <a:round/>
              <a:headEnd/>
              <a:tailEnd/>
            </a:ln>
            <a:scene3d>
              <a:camera prst="orthographicFront"/>
              <a:lightRig rig="threePt" dir="t"/>
            </a:scene3d>
            <a:sp3d>
              <a:bevelT w="165100" prst="coolSlant"/>
            </a:sp3d>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dirty="0">
                  <a:solidFill>
                    <a:schemeClr val="bg1"/>
                  </a:solidFill>
                </a:rPr>
                <a:t>Aspect-Oriented Technology</a:t>
              </a:r>
              <a:endParaRPr lang="nl-NL" sz="1200" dirty="0">
                <a:solidFill>
                  <a:schemeClr val="bg1"/>
                </a:solidFill>
              </a:endParaRPr>
            </a:p>
          </p:txBody>
        </p:sp>
        <p:sp>
          <p:nvSpPr>
            <p:cNvPr id="24" name="Rectangle 23">
              <a:extLst>
                <a:ext uri="{FF2B5EF4-FFF2-40B4-BE49-F238E27FC236}">
                  <a16:creationId xmlns:a16="http://schemas.microsoft.com/office/drawing/2014/main" xmlns="" id="{F11E58D3-498F-47A0-A4A6-99A2A159557F}"/>
                </a:ext>
              </a:extLst>
            </p:cNvPr>
            <p:cNvSpPr>
              <a:spLocks noChangeArrowheads="1"/>
            </p:cNvSpPr>
            <p:nvPr/>
          </p:nvSpPr>
          <p:spPr bwMode="auto">
            <a:xfrm>
              <a:off x="2286000" y="914399"/>
              <a:ext cx="1371600" cy="1142998"/>
            </a:xfrm>
            <a:prstGeom prst="rect">
              <a:avLst/>
            </a:prstGeom>
            <a:solidFill>
              <a:schemeClr val="accent5">
                <a:lumMod val="75000"/>
              </a:schemeClr>
            </a:solidFill>
            <a:ln w="9525" algn="ctr">
              <a:noFill/>
              <a:round/>
              <a:headEnd/>
              <a:tailEnd/>
            </a:ln>
            <a:scene3d>
              <a:camera prst="orthographicFront"/>
              <a:lightRig rig="threePt" dir="t"/>
            </a:scene3d>
            <a:sp3d>
              <a:bevelT w="165100" prst="coolSlant"/>
            </a:sp3d>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dirty="0">
                  <a:solidFill>
                    <a:schemeClr val="bg1"/>
                  </a:solidFill>
                </a:rPr>
                <a:t>Advanced Platform Technology</a:t>
              </a:r>
              <a:endParaRPr lang="nl-NL" sz="1200" dirty="0">
                <a:solidFill>
                  <a:schemeClr val="bg1"/>
                </a:solidFill>
              </a:endParaRPr>
            </a:p>
          </p:txBody>
        </p:sp>
        <p:sp>
          <p:nvSpPr>
            <p:cNvPr id="25" name="Rectangle 24">
              <a:extLst>
                <a:ext uri="{FF2B5EF4-FFF2-40B4-BE49-F238E27FC236}">
                  <a16:creationId xmlns:a16="http://schemas.microsoft.com/office/drawing/2014/main" xmlns="" id="{304F64B2-4DEC-4432-AD98-572A102981AA}"/>
                </a:ext>
              </a:extLst>
            </p:cNvPr>
            <p:cNvSpPr>
              <a:spLocks noChangeArrowheads="1"/>
            </p:cNvSpPr>
            <p:nvPr/>
          </p:nvSpPr>
          <p:spPr bwMode="auto">
            <a:xfrm rot="16200000">
              <a:off x="2933702" y="1714499"/>
              <a:ext cx="2362199" cy="762000"/>
            </a:xfrm>
            <a:prstGeom prst="rect">
              <a:avLst/>
            </a:prstGeom>
            <a:solidFill>
              <a:schemeClr val="accent5">
                <a:lumMod val="75000"/>
              </a:schemeClr>
            </a:solidFill>
            <a:ln w="9525" algn="ctr">
              <a:noFill/>
              <a:round/>
              <a:headEnd/>
              <a:tailEnd/>
            </a:ln>
            <a:scene3d>
              <a:camera prst="orthographicFront"/>
              <a:lightRig rig="threePt" dir="t"/>
            </a:scene3d>
            <a:sp3d>
              <a:bevelT w="165100" prst="coolSlant"/>
            </a:sp3d>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dirty="0">
                  <a:solidFill>
                    <a:schemeClr val="bg1"/>
                  </a:solidFill>
                </a:rPr>
                <a:t>Function-Oriented Technology</a:t>
              </a:r>
              <a:endParaRPr lang="nl-NL" sz="1200" dirty="0">
                <a:solidFill>
                  <a:schemeClr val="bg1"/>
                </a:solidFill>
              </a:endParaRPr>
            </a:p>
          </p:txBody>
        </p:sp>
        <p:sp>
          <p:nvSpPr>
            <p:cNvPr id="26" name="Rectangle 25">
              <a:extLst>
                <a:ext uri="{FF2B5EF4-FFF2-40B4-BE49-F238E27FC236}">
                  <a16:creationId xmlns:a16="http://schemas.microsoft.com/office/drawing/2014/main" xmlns="" id="{683FD168-71E7-4316-AE1E-3FC2B37BB2C8}"/>
                </a:ext>
              </a:extLst>
            </p:cNvPr>
            <p:cNvSpPr>
              <a:spLocks noChangeArrowheads="1"/>
            </p:cNvSpPr>
            <p:nvPr/>
          </p:nvSpPr>
          <p:spPr bwMode="auto">
            <a:xfrm>
              <a:off x="2286000" y="2133599"/>
              <a:ext cx="1371600" cy="1143000"/>
            </a:xfrm>
            <a:prstGeom prst="rect">
              <a:avLst/>
            </a:prstGeom>
            <a:solidFill>
              <a:schemeClr val="accent5">
                <a:lumMod val="75000"/>
              </a:schemeClr>
            </a:solidFill>
            <a:ln w="9525" algn="ctr">
              <a:noFill/>
              <a:round/>
              <a:headEnd/>
              <a:tailEnd/>
            </a:ln>
            <a:scene3d>
              <a:camera prst="orthographicFront"/>
              <a:lightRig rig="threePt" dir="t"/>
            </a:scene3d>
            <a:sp3d>
              <a:bevelT w="165100" prst="coolSlant"/>
            </a:sp3d>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dirty="0">
                  <a:solidFill>
                    <a:schemeClr val="bg1"/>
                  </a:solidFill>
                </a:rPr>
                <a:t>Internet &amp; Web Technology</a:t>
              </a:r>
              <a:endParaRPr lang="nl-NL" sz="1200" dirty="0">
                <a:solidFill>
                  <a:schemeClr val="bg1"/>
                </a:solidFill>
              </a:endParaRPr>
            </a:p>
          </p:txBody>
        </p:sp>
        <p:sp>
          <p:nvSpPr>
            <p:cNvPr id="27" name="Rectangle 26">
              <a:extLst>
                <a:ext uri="{FF2B5EF4-FFF2-40B4-BE49-F238E27FC236}">
                  <a16:creationId xmlns:a16="http://schemas.microsoft.com/office/drawing/2014/main" xmlns="" id="{3848F53F-59F7-4CA5-9CCB-2EB7AE7DD322}"/>
                </a:ext>
              </a:extLst>
            </p:cNvPr>
            <p:cNvSpPr>
              <a:spLocks noChangeArrowheads="1"/>
            </p:cNvSpPr>
            <p:nvPr/>
          </p:nvSpPr>
          <p:spPr bwMode="auto">
            <a:xfrm rot="16200000">
              <a:off x="3048000" y="5029199"/>
              <a:ext cx="2438400" cy="457200"/>
            </a:xfrm>
            <a:prstGeom prst="rect">
              <a:avLst/>
            </a:prstGeom>
            <a:solidFill>
              <a:schemeClr val="accent5">
                <a:lumMod val="75000"/>
              </a:schemeClr>
            </a:solidFill>
            <a:ln w="9525" algn="ctr">
              <a:noFill/>
              <a:round/>
              <a:headEnd/>
              <a:tailEnd/>
            </a:ln>
            <a:scene3d>
              <a:camera prst="orthographicFront"/>
              <a:lightRig rig="threePt" dir="t"/>
            </a:scene3d>
            <a:sp3d>
              <a:bevelT w="165100" prst="coolSlant"/>
            </a:sp3d>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200" dirty="0">
                  <a:solidFill>
                    <a:schemeClr val="bg1"/>
                  </a:solidFill>
                </a:rPr>
                <a:t>Standard Architectures</a:t>
              </a:r>
              <a:endParaRPr lang="nl-NL" sz="1200" dirty="0">
                <a:solidFill>
                  <a:schemeClr val="bg1"/>
                </a:solidFill>
              </a:endParaRPr>
            </a:p>
          </p:txBody>
        </p:sp>
      </p:grpSp>
    </p:spTree>
    <p:extLst>
      <p:ext uri="{BB962C8B-B14F-4D97-AF65-F5344CB8AC3E}">
        <p14:creationId xmlns:p14="http://schemas.microsoft.com/office/powerpoint/2010/main" val="2028493663"/>
      </p:ext>
    </p:extLst>
  </p:cSld>
  <p:clrMapOvr>
    <a:masterClrMapping/>
  </p:clrMapOvr>
  <mc:AlternateContent xmlns:mc="http://schemas.openxmlformats.org/markup-compatibility/2006" xmlns:p14="http://schemas.microsoft.com/office/powerpoint/2010/main">
    <mc:Choice Requires="p14">
      <p:transition spd="slow" p14:dur="2000" advTm="57319"/>
    </mc:Choice>
    <mc:Fallback xmlns="">
      <p:transition spd="slow" advTm="5731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D894F-B4F5-4B0A-AF53-1EC512C676B9}"/>
              </a:ext>
            </a:extLst>
          </p:cNvPr>
          <p:cNvSpPr>
            <a:spLocks noGrp="1"/>
          </p:cNvSpPr>
          <p:nvPr>
            <p:ph type="title"/>
          </p:nvPr>
        </p:nvSpPr>
        <p:spPr/>
        <p:txBody>
          <a:bodyPr/>
          <a:lstStyle/>
          <a:p>
            <a:pPr algn="ctr"/>
            <a:r>
              <a:rPr lang="en-US" dirty="0"/>
              <a:t>Change in Networked e-business</a:t>
            </a:r>
          </a:p>
        </p:txBody>
      </p:sp>
      <p:sp>
        <p:nvSpPr>
          <p:cNvPr id="3" name="Content Placeholder 2">
            <a:extLst>
              <a:ext uri="{FF2B5EF4-FFF2-40B4-BE49-F238E27FC236}">
                <a16:creationId xmlns:a16="http://schemas.microsoft.com/office/drawing/2014/main" xmlns="" id="{45E7F9A3-05EF-416A-820E-AB5E6397AF7E}"/>
              </a:ext>
            </a:extLst>
          </p:cNvPr>
          <p:cNvSpPr>
            <a:spLocks noGrp="1"/>
          </p:cNvSpPr>
          <p:nvPr>
            <p:ph idx="1"/>
          </p:nvPr>
        </p:nvSpPr>
        <p:spPr/>
        <p:txBody>
          <a:bodyPr/>
          <a:lstStyle/>
          <a:p>
            <a:r>
              <a:rPr lang="en-US" dirty="0"/>
              <a:t>A respectable e-business analyst constantly balances between separation and integration of aspects</a:t>
            </a:r>
          </a:p>
          <a:p>
            <a:r>
              <a:rPr lang="en-US" dirty="0"/>
              <a:t>This is essential in the successful design and implementation of any networked e-business</a:t>
            </a:r>
          </a:p>
          <a:p>
            <a:r>
              <a:rPr lang="en-US" dirty="0"/>
              <a:t>“An iterative analysis or design approach that alternates between separation and integration can be used with scenarios of high complexity” (</a:t>
            </a:r>
            <a:r>
              <a:rPr lang="en-US" dirty="0" err="1"/>
              <a:t>Grefen</a:t>
            </a:r>
            <a:r>
              <a:rPr lang="en-US" dirty="0"/>
              <a:t>, 2015)</a:t>
            </a:r>
          </a:p>
        </p:txBody>
      </p:sp>
    </p:spTree>
    <p:extLst>
      <p:ext uri="{BB962C8B-B14F-4D97-AF65-F5344CB8AC3E}">
        <p14:creationId xmlns:p14="http://schemas.microsoft.com/office/powerpoint/2010/main" val="3013008028"/>
      </p:ext>
    </p:extLst>
  </p:cSld>
  <p:clrMapOvr>
    <a:masterClrMapping/>
  </p:clrMapOvr>
  <mc:AlternateContent xmlns:mc="http://schemas.openxmlformats.org/markup-compatibility/2006" xmlns:p14="http://schemas.microsoft.com/office/powerpoint/2010/main">
    <mc:Choice Requires="p14">
      <p:transition spd="slow" p14:dur="2000" advTm="27983"/>
    </mc:Choice>
    <mc:Fallback xmlns="">
      <p:transition spd="slow" advTm="2798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E58BF3-B816-423D-B0FE-447F77EB1AE8}"/>
              </a:ext>
            </a:extLst>
          </p:cNvPr>
          <p:cNvSpPr>
            <a:spLocks noGrp="1"/>
          </p:cNvSpPr>
          <p:nvPr>
            <p:ph type="title"/>
          </p:nvPr>
        </p:nvSpPr>
        <p:spPr/>
        <p:txBody>
          <a:bodyPr/>
          <a:lstStyle/>
          <a:p>
            <a:pPr algn="ctr"/>
            <a:r>
              <a:rPr lang="en-US" dirty="0"/>
              <a:t>Technology Classes in Perspective</a:t>
            </a:r>
          </a:p>
        </p:txBody>
      </p:sp>
      <p:sp>
        <p:nvSpPr>
          <p:cNvPr id="3" name="Content Placeholder 2">
            <a:extLst>
              <a:ext uri="{FF2B5EF4-FFF2-40B4-BE49-F238E27FC236}">
                <a16:creationId xmlns:a16="http://schemas.microsoft.com/office/drawing/2014/main" xmlns="" id="{134B1272-F58F-4073-B5A4-0375DE33536C}"/>
              </a:ext>
            </a:extLst>
          </p:cNvPr>
          <p:cNvSpPr>
            <a:spLocks noGrp="1"/>
          </p:cNvSpPr>
          <p:nvPr>
            <p:ph idx="1"/>
          </p:nvPr>
        </p:nvSpPr>
        <p:spPr/>
        <p:txBody>
          <a:bodyPr/>
          <a:lstStyle/>
          <a:p>
            <a:r>
              <a:rPr lang="en-US" dirty="0"/>
              <a:t>Communication technology elements have an impact on the reach element in the B aspect.</a:t>
            </a:r>
          </a:p>
          <a:p>
            <a:r>
              <a:rPr lang="en-US" dirty="0">
                <a:effectLst/>
              </a:rPr>
              <a:t>Multi-media technology has an impact on the richness element in the B aspect. </a:t>
            </a:r>
            <a:endParaRPr lang="en-US" dirty="0"/>
          </a:p>
          <a:p>
            <a:r>
              <a:rPr lang="en-US" dirty="0">
                <a:effectLst/>
              </a:rPr>
              <a:t>Specific technology classes can directly foster development of new business </a:t>
            </a:r>
            <a:r>
              <a:rPr lang="en-US" dirty="0" smtClean="0">
                <a:effectLst/>
              </a:rPr>
              <a:t>structures.</a:t>
            </a:r>
            <a:endParaRPr lang="en-US" dirty="0"/>
          </a:p>
        </p:txBody>
      </p:sp>
      <p:pic>
        <p:nvPicPr>
          <p:cNvPr id="5" name="Audio 4">
            <a:hlinkClick r:id="" action="ppaction://media"/>
            <a:extLst>
              <a:ext uri="{FF2B5EF4-FFF2-40B4-BE49-F238E27FC236}">
                <a16:creationId xmlns:a16="http://schemas.microsoft.com/office/drawing/2014/main" xmlns="" id="{BC4A879A-5F77-4686-937D-C549FC5C2E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55900089"/>
      </p:ext>
    </p:extLst>
  </p:cSld>
  <p:clrMapOvr>
    <a:masterClrMapping/>
  </p:clrMapOvr>
  <mc:AlternateContent xmlns:mc="http://schemas.openxmlformats.org/markup-compatibility/2006" xmlns:p14="http://schemas.microsoft.com/office/powerpoint/2010/main">
    <mc:Choice Requires="p14">
      <p:transition spd="slow" p14:dur="2000" advTm="30471"/>
    </mc:Choice>
    <mc:Fallback xmlns="">
      <p:transition spd="slow" advTm="30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7426A4-65A8-4842-BC72-B3C31B47865F}"/>
              </a:ext>
            </a:extLst>
          </p:cNvPr>
          <p:cNvSpPr>
            <a:spLocks noGrp="1"/>
          </p:cNvSpPr>
          <p:nvPr>
            <p:ph type="title"/>
          </p:nvPr>
        </p:nvSpPr>
        <p:spPr/>
        <p:txBody>
          <a:bodyPr/>
          <a:lstStyle/>
          <a:p>
            <a:pPr algn="ctr"/>
            <a:r>
              <a:rPr lang="en-US" b="1" dirty="0"/>
              <a:t>A</a:t>
            </a:r>
            <a:r>
              <a:rPr lang="en-US" b="1" dirty="0" smtClean="0"/>
              <a:t>pproach </a:t>
            </a:r>
            <a:r>
              <a:rPr lang="en-US" b="1" dirty="0"/>
              <a:t>to networked e-business</a:t>
            </a:r>
            <a:endParaRPr lang="en-US" dirty="0"/>
          </a:p>
        </p:txBody>
      </p:sp>
      <p:pic>
        <p:nvPicPr>
          <p:cNvPr id="4" name="Picture 3">
            <a:extLst>
              <a:ext uri="{FF2B5EF4-FFF2-40B4-BE49-F238E27FC236}">
                <a16:creationId xmlns:a16="http://schemas.microsoft.com/office/drawing/2014/main" xmlns="" id="{D71E1859-ADF7-4F4E-ACE8-6EAC51BF2137}"/>
              </a:ext>
            </a:extLst>
          </p:cNvPr>
          <p:cNvPicPr>
            <a:picLocks noChangeAspect="1"/>
          </p:cNvPicPr>
          <p:nvPr/>
        </p:nvPicPr>
        <p:blipFill>
          <a:blip r:embed="rId3"/>
          <a:stretch>
            <a:fillRect/>
          </a:stretch>
        </p:blipFill>
        <p:spPr>
          <a:xfrm>
            <a:off x="1732548" y="1825625"/>
            <a:ext cx="9192126" cy="4625600"/>
          </a:xfrm>
          <a:prstGeom prst="rect">
            <a:avLst/>
          </a:prstGeom>
        </p:spPr>
      </p:pic>
    </p:spTree>
    <p:extLst>
      <p:ext uri="{BB962C8B-B14F-4D97-AF65-F5344CB8AC3E}">
        <p14:creationId xmlns:p14="http://schemas.microsoft.com/office/powerpoint/2010/main" val="4130956522"/>
      </p:ext>
    </p:extLst>
  </p:cSld>
  <p:clrMapOvr>
    <a:masterClrMapping/>
  </p:clrMapOvr>
  <mc:AlternateContent xmlns:mc="http://schemas.openxmlformats.org/markup-compatibility/2006" xmlns:p14="http://schemas.microsoft.com/office/powerpoint/2010/main">
    <mc:Choice Requires="p14">
      <p:transition spd="slow" p14:dur="2000" advTm="32487"/>
    </mc:Choice>
    <mc:Fallback xmlns="">
      <p:transition spd="slow" advTm="32487"/>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529</TotalTime>
  <Words>650</Words>
  <Application>Microsoft Office PowerPoint</Application>
  <PresentationFormat>Custom</PresentationFormat>
  <Paragraphs>88</Paragraphs>
  <Slides>12</Slides>
  <Notes>12</Notes>
  <HiddenSlides>0</HiddenSlides>
  <MMClips>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Adjacency</vt:lpstr>
      <vt:lpstr>PowerPoint Presentation</vt:lpstr>
      <vt:lpstr>BOAT Framework</vt:lpstr>
      <vt:lpstr>separation of concerns</vt:lpstr>
      <vt:lpstr>BOAT Framework</vt:lpstr>
      <vt:lpstr>Abstract BEDD</vt:lpstr>
      <vt:lpstr>Overview of BOAT Framework</vt:lpstr>
      <vt:lpstr>Change in Networked e-business</vt:lpstr>
      <vt:lpstr>Technology Classes in Perspective</vt:lpstr>
      <vt:lpstr>Approach to networked e-business</vt:lpstr>
      <vt:lpstr>Concrete BEDD</vt:lpstr>
      <vt:lpstr>Conclusion</vt:lpstr>
      <vt:lpstr>Reference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Smith</dc:creator>
  <cp:lastModifiedBy>user</cp:lastModifiedBy>
  <cp:revision>27</cp:revision>
  <dcterms:created xsi:type="dcterms:W3CDTF">2018-04-28T15:26:12Z</dcterms:created>
  <dcterms:modified xsi:type="dcterms:W3CDTF">2019-11-25T18:07:31Z</dcterms:modified>
</cp:coreProperties>
</file>